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11.xml"/>
  <Override ContentType="application/vnd.openxmlformats-officedocument.presentationml.comments+xml" PartName="/ppt/comments/comment2.xml"/>
  <Override ContentType="application/vnd.openxmlformats-officedocument.presentationml.comments+xml" PartName="/ppt/comments/comment10.xml"/>
  <Override ContentType="application/vnd.openxmlformats-officedocument.presentationml.comments+xml" PartName="/ppt/comments/comment8.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9.xml"/>
  <Override ContentType="application/vnd.openxmlformats-officedocument.presentationml.comments+xml" PartName="/ppt/comments/comment3.xml"/>
  <Override ContentType="application/vnd.openxmlformats-officedocument.presentationml.comments+xml" PartName="/ppt/comments/comment1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5"/>
    <p:sldMasterId id="2147483669" r:id="rId6"/>
    <p:sldMasterId id="2147483670" r:id="rId7"/>
    <p:sldMasterId id="2147483671"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Lst>
  <p:sldSz cy="5143500" cx="9144000"/>
  <p:notesSz cx="6858000" cy="9144000"/>
  <p:embeddedFontLst>
    <p:embeddedFont>
      <p:font typeface="Roboto Mono"/>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7" name="Terry Lima Ruas"/>
  <p:cmAuthor clrIdx="1" id="1" initials="" lastIdx="11" name="Emma Stei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1.xml"/><Relationship Id="rId42" Type="http://schemas.openxmlformats.org/officeDocument/2006/relationships/slide" Target="slides/slide33.xml"/><Relationship Id="rId41" Type="http://schemas.openxmlformats.org/officeDocument/2006/relationships/slide" Target="slides/slide32.xml"/><Relationship Id="rId44" Type="http://schemas.openxmlformats.org/officeDocument/2006/relationships/slide" Target="slides/slide35.xml"/><Relationship Id="rId43" Type="http://schemas.openxmlformats.org/officeDocument/2006/relationships/slide" Target="slides/slide34.xml"/><Relationship Id="rId46" Type="http://schemas.openxmlformats.org/officeDocument/2006/relationships/slide" Target="slides/slide37.xml"/><Relationship Id="rId45" Type="http://schemas.openxmlformats.org/officeDocument/2006/relationships/slide" Target="slides/slide36.xml"/><Relationship Id="rId1" Type="http://schemas.openxmlformats.org/officeDocument/2006/relationships/theme" Target="theme/theme5.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notesMaster" Target="notesMasters/notesMaster1.xml"/><Relationship Id="rId48" Type="http://schemas.openxmlformats.org/officeDocument/2006/relationships/slide" Target="slides/slide39.xml"/><Relationship Id="rId47" Type="http://schemas.openxmlformats.org/officeDocument/2006/relationships/slide" Target="slides/slide38.xml"/><Relationship Id="rId49" Type="http://schemas.openxmlformats.org/officeDocument/2006/relationships/slide" Target="slides/slide40.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31" Type="http://schemas.openxmlformats.org/officeDocument/2006/relationships/slide" Target="slides/slide22.xml"/><Relationship Id="rId30" Type="http://schemas.openxmlformats.org/officeDocument/2006/relationships/slide" Target="slides/slide21.xml"/><Relationship Id="rId33" Type="http://schemas.openxmlformats.org/officeDocument/2006/relationships/slide" Target="slides/slide24.xml"/><Relationship Id="rId32" Type="http://schemas.openxmlformats.org/officeDocument/2006/relationships/slide" Target="slides/slide23.xml"/><Relationship Id="rId35" Type="http://schemas.openxmlformats.org/officeDocument/2006/relationships/slide" Target="slides/slide26.xml"/><Relationship Id="rId34" Type="http://schemas.openxmlformats.org/officeDocument/2006/relationships/slide" Target="slides/slide25.xml"/><Relationship Id="rId37" Type="http://schemas.openxmlformats.org/officeDocument/2006/relationships/slide" Target="slides/slide28.xml"/><Relationship Id="rId36" Type="http://schemas.openxmlformats.org/officeDocument/2006/relationships/slide" Target="slides/slide27.xml"/><Relationship Id="rId39" Type="http://schemas.openxmlformats.org/officeDocument/2006/relationships/slide" Target="slides/slide30.xml"/><Relationship Id="rId38" Type="http://schemas.openxmlformats.org/officeDocument/2006/relationships/slide" Target="slides/slide29.xml"/><Relationship Id="rId20" Type="http://schemas.openxmlformats.org/officeDocument/2006/relationships/slide" Target="slides/slide11.xml"/><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slide" Target="slides/slide15.xml"/><Relationship Id="rId23" Type="http://schemas.openxmlformats.org/officeDocument/2006/relationships/slide" Target="slides/slide14.xml"/><Relationship Id="rId26" Type="http://schemas.openxmlformats.org/officeDocument/2006/relationships/slide" Target="slides/slide17.xml"/><Relationship Id="rId25" Type="http://schemas.openxmlformats.org/officeDocument/2006/relationships/slide" Target="slides/slide16.xml"/><Relationship Id="rId28" Type="http://schemas.openxmlformats.org/officeDocument/2006/relationships/slide" Target="slides/slide19.xml"/><Relationship Id="rId27" Type="http://schemas.openxmlformats.org/officeDocument/2006/relationships/slide" Target="slides/slide18.xml"/><Relationship Id="rId29" Type="http://schemas.openxmlformats.org/officeDocument/2006/relationships/slide" Target="slides/slide20.xml"/><Relationship Id="rId51" Type="http://schemas.openxmlformats.org/officeDocument/2006/relationships/slide" Target="slides/slide42.xml"/><Relationship Id="rId50" Type="http://schemas.openxmlformats.org/officeDocument/2006/relationships/slide" Target="slides/slide41.xml"/><Relationship Id="rId53" Type="http://schemas.openxmlformats.org/officeDocument/2006/relationships/slide" Target="slides/slide44.xml"/><Relationship Id="rId52" Type="http://schemas.openxmlformats.org/officeDocument/2006/relationships/slide" Target="slides/slide43.xml"/><Relationship Id="rId11" Type="http://schemas.openxmlformats.org/officeDocument/2006/relationships/slide" Target="slides/slide2.xml"/><Relationship Id="rId55" Type="http://schemas.openxmlformats.org/officeDocument/2006/relationships/font" Target="fonts/RobotoMono-bold.fntdata"/><Relationship Id="rId10" Type="http://schemas.openxmlformats.org/officeDocument/2006/relationships/slide" Target="slides/slide1.xml"/><Relationship Id="rId54" Type="http://schemas.openxmlformats.org/officeDocument/2006/relationships/font" Target="fonts/RobotoMono-regular.fntdata"/><Relationship Id="rId13" Type="http://schemas.openxmlformats.org/officeDocument/2006/relationships/slide" Target="slides/slide4.xml"/><Relationship Id="rId57" Type="http://schemas.openxmlformats.org/officeDocument/2006/relationships/font" Target="fonts/RobotoMono-boldItalic.fntdata"/><Relationship Id="rId12" Type="http://schemas.openxmlformats.org/officeDocument/2006/relationships/slide" Target="slides/slide3.xml"/><Relationship Id="rId56" Type="http://schemas.openxmlformats.org/officeDocument/2006/relationships/font" Target="fonts/RobotoMono-italic.fntdata"/><Relationship Id="rId15" Type="http://schemas.openxmlformats.org/officeDocument/2006/relationships/slide" Target="slides/slide6.xml"/><Relationship Id="rId14" Type="http://schemas.openxmlformats.org/officeDocument/2006/relationships/slide" Target="slides/slide5.xml"/><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8" Type="http://schemas.openxmlformats.org/officeDocument/2006/relationships/slide" Target="slides/slide9.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7-17T07:37:46.447">
    <p:pos x="6000" y="0"/>
    <p:text>Tip: when you use the same image multiple times, duplicate the slide so they keep the same size/position and add the extra stuff you need. This will avoid the image having this small shifts (slide 9 and 10)</p:text>
  </p:cm>
</p:cmLst>
</file>

<file path=ppt/comments/comment10.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9" dt="2024-07-17T07:45:45.770">
    <p:pos x="294" y="666"/>
    <p:text>Made only one slide for the paraphrases
1 total reaction
Terry Lima Ruas reacted with 👍 at 2024-07-17 00:45 AM</p:text>
  </p:cm>
  <p:cm authorId="0" idx="7" dt="2024-07-17T07:45:45.770">
    <p:pos x="294" y="666"/>
    <p:text>Include a hidden slide with female and/ord neutral example in case someone asks about these examples in the QA session</p:text>
  </p:cm>
</p:cmLst>
</file>

<file path=ppt/comments/comment1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0" dt="2024-07-17T07:46:23.438">
    <p:pos x="294" y="118"/>
    <p:text>Added n-gram visualization
1 total reaction
Terry Lima Ruas reacted with 👍 at 2024-07-17 00:46 AM</p:text>
  </p:cm>
</p:cmLst>
</file>

<file path=ppt/comments/comment1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1" dt="2024-07-17T01:49:13.526">
    <p:pos x="294" y="118"/>
    <p:text>All these are slides I can show if somebody asks, but if not they stay hidden</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 dt="2024-07-17T07:38:21.865">
    <p:pos x="294" y="666"/>
    <p:text>Add mor explicit information on where the programs are from</p:text>
  </p:cm>
  <p:cm authorId="0" idx="2" dt="2024-07-17T07:38:21.865">
    <p:pos x="294" y="666"/>
    <p:text>+1</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2" dt="2024-07-17T07:38:48.704">
    <p:pos x="2526" y="569"/>
    <p:text>add overview of data</p:text>
  </p:cm>
  <p:cm authorId="0" idx="3" dt="2024-07-17T07:38:48.704">
    <p:pos x="2526" y="569"/>
    <p:text>+1, yup.</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3" dt="2024-07-17T01:50:18.071">
    <p:pos x="294" y="118"/>
    <p:text>made into one slide instead of three, the other slides are hidden at the end</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4" dt="2024-07-17T07:42:06.213">
    <p:pos x="2432" y="518"/>
    <p:text>made the plots a bit bigger for better readability</p:text>
  </p:cm>
  <p:cm authorId="0" idx="4" dt="2024-07-17T07:42:06.213">
    <p:pos x="2432" y="518"/>
    <p:text>don't forget to mention what are the red/green lines (in the caption)</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5" dt="2024-07-17T01:46:54.132">
    <p:pos x="294" y="118"/>
    <p:text>Add analysis of trait/behavior scores.</p:text>
  </p:cm>
  <p:cm authorId="1" idx="6" dt="2024-07-17T07:42:41.692">
    <p:pos x="294" y="666"/>
    <p:text>Added measurement of similarity for paraphrased and original program descriptions
1 total reaction
Terry Lima Ruas reacted with 👍 at 2024-07-17 00:42 AM</p:tex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7" dt="2024-07-17T07:43:22.946">
    <p:pos x="272" y="666"/>
    <p:text>Added correlation metric analysis
1 total reaction
Terry Lima Ruas reacted with 👍 at 2024-07-17 00:42 AM</p:text>
  </p:cm>
  <p:cm authorId="0" idx="5" dt="2024-07-17T07:43:22.946">
    <p:pos x="272" y="666"/>
    <p:text>Make sure to explain what these values mean (high level)</p:text>
  </p:cm>
</p:cmLst>
</file>

<file path=ppt/comments/comment8.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8" dt="2024-07-17T01:47:30.117">
    <p:pos x="565" y="557"/>
    <p:text>made this into an own slide for readibility</p:text>
  </p:cm>
</p:cmLst>
</file>

<file path=ppt/comments/comment9.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6" dt="2024-07-17T07:44:27.869">
    <p:pos x="6000" y="0"/>
    <p:text>Combine slide 26 and 28, they have the same context</p:text>
  </p:cm>
</p:cmLst>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ec86cef71c_2_15:notes"/>
          <p:cNvSpPr/>
          <p:nvPr>
            <p:ph idx="2" type="sldImg"/>
          </p:nvPr>
        </p:nvSpPr>
        <p:spPr>
          <a:xfrm>
            <a:off x="195861" y="695135"/>
            <a:ext cx="6466279" cy="342815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14" name="Google Shape;114;g2ec86cef71c_2_15:notes"/>
          <p:cNvSpPr txBox="1"/>
          <p:nvPr>
            <p:ph idx="1" type="body"/>
          </p:nvPr>
        </p:nvSpPr>
        <p:spPr>
          <a:xfrm>
            <a:off x="685512" y="4343235"/>
            <a:ext cx="5486976" cy="4115144"/>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ec86cef71c_2_141:notes"/>
          <p:cNvSpPr/>
          <p:nvPr>
            <p:ph idx="2" type="sldImg"/>
          </p:nvPr>
        </p:nvSpPr>
        <p:spPr>
          <a:xfrm>
            <a:off x="195861" y="695135"/>
            <a:ext cx="6464838" cy="342815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01" name="Google Shape;201;g2ec86cef71c_2_141:notes"/>
          <p:cNvSpPr txBox="1"/>
          <p:nvPr>
            <p:ph idx="1" type="body"/>
          </p:nvPr>
        </p:nvSpPr>
        <p:spPr>
          <a:xfrm>
            <a:off x="685512" y="4343235"/>
            <a:ext cx="5486976" cy="4115144"/>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ec86cef71c_2_150:notes"/>
          <p:cNvSpPr/>
          <p:nvPr>
            <p:ph idx="2" type="sldImg"/>
          </p:nvPr>
        </p:nvSpPr>
        <p:spPr>
          <a:xfrm>
            <a:off x="195861" y="695135"/>
            <a:ext cx="6464838" cy="342815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13" name="Google Shape;213;g2ec86cef71c_2_150:notes"/>
          <p:cNvSpPr txBox="1"/>
          <p:nvPr>
            <p:ph idx="1" type="body"/>
          </p:nvPr>
        </p:nvSpPr>
        <p:spPr>
          <a:xfrm>
            <a:off x="685512" y="4343235"/>
            <a:ext cx="5486976" cy="4115144"/>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ec86cef71c_2_159: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23" name="Google Shape;223;g2ec86cef71c_2_159: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ec86cef71c_2_167: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32" name="Google Shape;232;g2ec86cef71c_2_167: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ec86cef71c_2_177: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43" name="Google Shape;243;g2ec86cef71c_2_177: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ec86cef71c_0_3: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53" name="Google Shape;253;g2ec86cef71c_0_3: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ec86cef71c_2_220: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64" name="Google Shape;264;g2ec86cef71c_2_220: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ec86cef71c_2_230: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75" name="Google Shape;275;g2ec86cef71c_2_230: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ec86cef71c_2_240: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86" name="Google Shape;286;g2ec86cef71c_2_240: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ec86cef71c_2_248:notes"/>
          <p:cNvSpPr txBox="1"/>
          <p:nvPr>
            <p:ph idx="1" type="body"/>
          </p:nvPr>
        </p:nvSpPr>
        <p:spPr>
          <a:xfrm>
            <a:off x="685633" y="4342805"/>
            <a:ext cx="5486700" cy="4115100"/>
          </a:xfrm>
          <a:prstGeom prst="rect">
            <a:avLst/>
          </a:prstGeom>
          <a:noFill/>
          <a:ln>
            <a:noFill/>
          </a:ln>
        </p:spPr>
        <p:txBody>
          <a:bodyPr anchorCtr="0" anchor="t" bIns="60700" lIns="60700" spcFirstLastPara="1" rIns="60700" wrap="square" tIns="60700">
            <a:noAutofit/>
          </a:bodyPr>
          <a:lstStyle/>
          <a:p>
            <a:pPr indent="0" lvl="0" marL="0" rtl="0" algn="l">
              <a:lnSpc>
                <a:spcPct val="100000"/>
              </a:lnSpc>
              <a:spcBef>
                <a:spcPts val="0"/>
              </a:spcBef>
              <a:spcAft>
                <a:spcPts val="0"/>
              </a:spcAft>
              <a:buSzPts val="1100"/>
              <a:buNone/>
            </a:pPr>
            <a:r>
              <a:t/>
            </a:r>
            <a:endParaRPr/>
          </a:p>
        </p:txBody>
      </p:sp>
      <p:sp>
        <p:nvSpPr>
          <p:cNvPr id="295" name="Google Shape;295;g2ec86cef71c_2_248:notes"/>
          <p:cNvSpPr/>
          <p:nvPr>
            <p:ph idx="2" type="sldImg"/>
          </p:nvPr>
        </p:nvSpPr>
        <p:spPr>
          <a:xfrm>
            <a:off x="1714500" y="686098"/>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ec86cef71c_2_36: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24" name="Google Shape;124;g2ec86cef71c_2_36: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ec86cef71c_2_261: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01" name="Google Shape;301;g2ec86cef71c_2_261: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ec86cef71c_2_269: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10" name="Google Shape;310;g2ec86cef71c_2_269: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ec86cef71c_2_278: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20" name="Google Shape;320;g2ec86cef71c_2_278: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ec86cef71c_0_13: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30" name="Google Shape;330;g2ec86cef71c_0_13: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ec86cef71c_2_287: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40" name="Google Shape;340;g2ec86cef71c_2_287: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ec86cef71c_2_304: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49" name="Google Shape;349;g2ec86cef71c_2_304: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ec86cef71c_0_24: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58" name="Google Shape;358;g2ec86cef71c_0_24: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ec86cef71c_2_313: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68" name="Google Shape;368;g2ec86cef71c_2_313: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ec86cef71c_2_321: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77" name="Google Shape;377;g2ec86cef71c_2_321: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ec86cef71c_2_329: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86" name="Google Shape;386;g2ec86cef71c_2_329: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ec86cef71c_2_44: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33" name="Google Shape;133;g2ec86cef71c_2_44: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ec86cef71c_2_345: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95" name="Google Shape;395;g2ec86cef71c_2_345: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ec86cef71c_0_35: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04" name="Google Shape;404;g2ec86cef71c_0_35: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ec86cef71c_2_361: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19" name="Google Shape;419;g2ec86cef71c_2_361: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ec86cef71c_2_369: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28" name="Google Shape;428;g2ec86cef71c_2_369: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ec86cef71c_2_385:notes"/>
          <p:cNvSpPr/>
          <p:nvPr>
            <p:ph idx="2" type="sldImg"/>
          </p:nvPr>
        </p:nvSpPr>
        <p:spPr>
          <a:xfrm>
            <a:off x="195861" y="695135"/>
            <a:ext cx="6464838" cy="342815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37" name="Google Shape;437;g2ec86cef71c_2_385:notes"/>
          <p:cNvSpPr txBox="1"/>
          <p:nvPr>
            <p:ph idx="1" type="body"/>
          </p:nvPr>
        </p:nvSpPr>
        <p:spPr>
          <a:xfrm>
            <a:off x="685512" y="4343235"/>
            <a:ext cx="5486976" cy="4115144"/>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ec86cef71c_2_393: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46" name="Google Shape;446;g2ec86cef71c_2_393: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ec86cef71c_2_401:notes"/>
          <p:cNvSpPr/>
          <p:nvPr>
            <p:ph idx="2" type="sldImg"/>
          </p:nvPr>
        </p:nvSpPr>
        <p:spPr>
          <a:xfrm>
            <a:off x="195861" y="695135"/>
            <a:ext cx="6464838" cy="342815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55" name="Google Shape;455;g2ec86cef71c_2_401:notes"/>
          <p:cNvSpPr txBox="1"/>
          <p:nvPr>
            <p:ph idx="1" type="body"/>
          </p:nvPr>
        </p:nvSpPr>
        <p:spPr>
          <a:xfrm>
            <a:off x="685512" y="4343235"/>
            <a:ext cx="5486976" cy="4115144"/>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2ec86cef71c_2_185:notes"/>
          <p:cNvSpPr/>
          <p:nvPr>
            <p:ph idx="2" type="sldImg"/>
          </p:nvPr>
        </p:nvSpPr>
        <p:spPr>
          <a:xfrm>
            <a:off x="195861" y="695135"/>
            <a:ext cx="6464838" cy="342815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62" name="Google Shape;462;g2ec86cef71c_2_185:notes"/>
          <p:cNvSpPr txBox="1"/>
          <p:nvPr>
            <p:ph idx="1" type="body"/>
          </p:nvPr>
        </p:nvSpPr>
        <p:spPr>
          <a:xfrm>
            <a:off x="685512" y="4343235"/>
            <a:ext cx="5486976" cy="4115144"/>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ec86cef71c_2_195: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73" name="Google Shape;473;g2ec86cef71c_2_195: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ec86cef71c_2_204: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83" name="Google Shape;483;g2ec86cef71c_2_204: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ec86cef71c_2_53:notes"/>
          <p:cNvSpPr/>
          <p:nvPr>
            <p:ph idx="2" type="sldImg"/>
          </p:nvPr>
        </p:nvSpPr>
        <p:spPr>
          <a:xfrm>
            <a:off x="195861" y="695135"/>
            <a:ext cx="6464838" cy="342815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43" name="Google Shape;143;g2ec86cef71c_2_53:notes"/>
          <p:cNvSpPr txBox="1"/>
          <p:nvPr>
            <p:ph idx="1" type="body"/>
          </p:nvPr>
        </p:nvSpPr>
        <p:spPr>
          <a:xfrm>
            <a:off x="685512" y="4343235"/>
            <a:ext cx="5486976" cy="4115144"/>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ec86cef71c_2_295: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500" name="Google Shape;500;g2ec86cef71c_2_295: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ec86cef71c_2_353: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510" name="Google Shape;510;g2ec86cef71c_2_353: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2ec86cef71c_2_337: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519" name="Google Shape;519;g2ec86cef71c_2_337: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2ec86cef71c_2_253: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528" name="Google Shape;528;g2ec86cef71c_2_253: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ec86cef71c_2_407: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537" name="Google Shape;537;g2ec86cef71c_2_407: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c86cef71c_2_61: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52" name="Google Shape;152;g2ec86cef71c_2_61: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ec86cef71c_2_74: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66" name="Google Shape;166;g2ec86cef71c_2_74: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ec86cef71c_2_82:notes"/>
          <p:cNvSpPr/>
          <p:nvPr>
            <p:ph idx="2" type="sldImg"/>
          </p:nvPr>
        </p:nvSpPr>
        <p:spPr>
          <a:xfrm>
            <a:off x="195861" y="695135"/>
            <a:ext cx="6464700" cy="34281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75" name="Google Shape;175;g2ec86cef71c_2_82:notes"/>
          <p:cNvSpPr txBox="1"/>
          <p:nvPr>
            <p:ph idx="1" type="body"/>
          </p:nvPr>
        </p:nvSpPr>
        <p:spPr>
          <a:xfrm>
            <a:off x="685512" y="4343235"/>
            <a:ext cx="5487000" cy="41151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ec86cef71c_2_126:notes"/>
          <p:cNvSpPr txBox="1"/>
          <p:nvPr>
            <p:ph idx="1" type="body"/>
          </p:nvPr>
        </p:nvSpPr>
        <p:spPr>
          <a:xfrm>
            <a:off x="685633" y="4342805"/>
            <a:ext cx="5486735" cy="4115098"/>
          </a:xfrm>
          <a:prstGeom prst="rect">
            <a:avLst/>
          </a:prstGeom>
          <a:noFill/>
          <a:ln>
            <a:noFill/>
          </a:ln>
        </p:spPr>
        <p:txBody>
          <a:bodyPr anchorCtr="0" anchor="t" bIns="60700" lIns="60700" spcFirstLastPara="1" rIns="60700" wrap="square" tIns="60700">
            <a:noAutofit/>
          </a:bodyPr>
          <a:lstStyle/>
          <a:p>
            <a:pPr indent="0" lvl="0" marL="0" rtl="0" algn="l">
              <a:lnSpc>
                <a:spcPct val="100000"/>
              </a:lnSpc>
              <a:spcBef>
                <a:spcPts val="0"/>
              </a:spcBef>
              <a:spcAft>
                <a:spcPts val="0"/>
              </a:spcAft>
              <a:buSzPts val="1100"/>
              <a:buNone/>
            </a:pPr>
            <a:r>
              <a:t/>
            </a:r>
            <a:endParaRPr/>
          </a:p>
        </p:txBody>
      </p:sp>
      <p:sp>
        <p:nvSpPr>
          <p:cNvPr id="184" name="Google Shape;184;g2ec86cef71c_2_126:notes"/>
          <p:cNvSpPr/>
          <p:nvPr>
            <p:ph idx="2" type="sldImg"/>
          </p:nvPr>
        </p:nvSpPr>
        <p:spPr>
          <a:xfrm>
            <a:off x="1714500" y="686098"/>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ec86cef71c_2_131:notes"/>
          <p:cNvSpPr/>
          <p:nvPr>
            <p:ph idx="2" type="sldImg"/>
          </p:nvPr>
        </p:nvSpPr>
        <p:spPr>
          <a:xfrm>
            <a:off x="195861" y="695135"/>
            <a:ext cx="6464838" cy="3428155"/>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90" name="Google Shape;190;g2ec86cef71c_2_131:notes"/>
          <p:cNvSpPr txBox="1"/>
          <p:nvPr>
            <p:ph idx="1" type="body"/>
          </p:nvPr>
        </p:nvSpPr>
        <p:spPr>
          <a:xfrm>
            <a:off x="685512" y="4343235"/>
            <a:ext cx="5486976" cy="4115144"/>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100"/>
              <a:buNone/>
            </a:pPr>
            <a:r>
              <a:t/>
            </a:r>
            <a:endParaRPr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jp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layout with centered title and subtitle placeholders" type="title">
  <p:cSld name="TITLE">
    <p:spTree>
      <p:nvGrpSpPr>
        <p:cNvPr id="55" name="Shape 55"/>
        <p:cNvGrpSpPr/>
        <p:nvPr/>
      </p:nvGrpSpPr>
      <p:grpSpPr>
        <a:xfrm>
          <a:off x="0" y="0"/>
          <a:ext cx="0" cy="0"/>
          <a:chOff x="0" y="0"/>
          <a:chExt cx="0" cy="0"/>
        </a:xfrm>
      </p:grpSpPr>
      <p:sp>
        <p:nvSpPr>
          <p:cNvPr id="56" name="Google Shape;56;p14"/>
          <p:cNvSpPr txBox="1"/>
          <p:nvPr>
            <p:ph type="ctrTitle"/>
          </p:nvPr>
        </p:nvSpPr>
        <p:spPr>
          <a:xfrm>
            <a:off x="685800" y="2130425"/>
            <a:ext cx="7772400" cy="1470025"/>
          </a:xfrm>
          <a:prstGeom prst="rect">
            <a:avLst/>
          </a:prstGeom>
          <a:noFill/>
          <a:ln>
            <a:noFill/>
          </a:ln>
        </p:spPr>
        <p:txBody>
          <a:bodyPr anchorCtr="0" anchor="ctr" bIns="0" lIns="0" spcFirstLastPara="1" rIns="0" wrap="square" tIns="0">
            <a:noAutofit/>
          </a:bodyPr>
          <a:lstStyle>
            <a:lvl1pPr lvl="0" algn="l">
              <a:lnSpc>
                <a:spcPct val="98000"/>
              </a:lnSpc>
              <a:spcBef>
                <a:spcPts val="0"/>
              </a:spcBef>
              <a:spcAft>
                <a:spcPts val="0"/>
              </a:spcAft>
              <a:buSzPts val="1400"/>
              <a:buNone/>
              <a:defRPr/>
            </a:lvl1pPr>
            <a:lvl2pPr lvl="1" algn="l">
              <a:lnSpc>
                <a:spcPct val="98000"/>
              </a:lnSpc>
              <a:spcBef>
                <a:spcPts val="0"/>
              </a:spcBef>
              <a:spcAft>
                <a:spcPts val="0"/>
              </a:spcAft>
              <a:buSzPts val="1400"/>
              <a:buNone/>
              <a:defRPr/>
            </a:lvl2pPr>
            <a:lvl3pPr lvl="2" algn="l">
              <a:lnSpc>
                <a:spcPct val="98000"/>
              </a:lnSpc>
              <a:spcBef>
                <a:spcPts val="0"/>
              </a:spcBef>
              <a:spcAft>
                <a:spcPts val="0"/>
              </a:spcAft>
              <a:buSzPts val="1400"/>
              <a:buNone/>
              <a:defRPr/>
            </a:lvl3pPr>
            <a:lvl4pPr lvl="3" algn="l">
              <a:lnSpc>
                <a:spcPct val="98000"/>
              </a:lnSpc>
              <a:spcBef>
                <a:spcPts val="0"/>
              </a:spcBef>
              <a:spcAft>
                <a:spcPts val="0"/>
              </a:spcAft>
              <a:buSzPts val="1400"/>
              <a:buNone/>
              <a:defRPr/>
            </a:lvl4pPr>
            <a:lvl5pPr lvl="4" algn="l">
              <a:lnSpc>
                <a:spcPct val="98000"/>
              </a:lnSpc>
              <a:spcBef>
                <a:spcPts val="0"/>
              </a:spcBef>
              <a:spcAft>
                <a:spcPts val="0"/>
              </a:spcAft>
              <a:buSzPts val="1400"/>
              <a:buNone/>
              <a:defRPr/>
            </a:lvl5pPr>
            <a:lvl6pPr lvl="5" algn="l">
              <a:lnSpc>
                <a:spcPct val="98000"/>
              </a:lnSpc>
              <a:spcBef>
                <a:spcPts val="0"/>
              </a:spcBef>
              <a:spcAft>
                <a:spcPts val="0"/>
              </a:spcAft>
              <a:buSzPts val="1400"/>
              <a:buNone/>
              <a:defRPr/>
            </a:lvl6pPr>
            <a:lvl7pPr lvl="6" algn="l">
              <a:lnSpc>
                <a:spcPct val="98000"/>
              </a:lnSpc>
              <a:spcBef>
                <a:spcPts val="0"/>
              </a:spcBef>
              <a:spcAft>
                <a:spcPts val="0"/>
              </a:spcAft>
              <a:buSzPts val="1400"/>
              <a:buNone/>
              <a:defRPr/>
            </a:lvl7pPr>
            <a:lvl8pPr lvl="7" algn="l">
              <a:lnSpc>
                <a:spcPct val="98000"/>
              </a:lnSpc>
              <a:spcBef>
                <a:spcPts val="0"/>
              </a:spcBef>
              <a:spcAft>
                <a:spcPts val="0"/>
              </a:spcAft>
              <a:buSzPts val="1400"/>
              <a:buNone/>
              <a:defRPr/>
            </a:lvl8pPr>
            <a:lvl9pPr lvl="8" algn="l">
              <a:lnSpc>
                <a:spcPct val="98000"/>
              </a:lnSpc>
              <a:spcBef>
                <a:spcPts val="0"/>
              </a:spcBef>
              <a:spcAft>
                <a:spcPts val="0"/>
              </a:spcAft>
              <a:buSzPts val="1400"/>
              <a:buNone/>
              <a:defRPr/>
            </a:lvl9pPr>
          </a:lstStyle>
          <a:p/>
        </p:txBody>
      </p:sp>
      <p:sp>
        <p:nvSpPr>
          <p:cNvPr id="57" name="Google Shape;57;p14"/>
          <p:cNvSpPr txBox="1"/>
          <p:nvPr>
            <p:ph idx="1" type="subTitle"/>
          </p:nvPr>
        </p:nvSpPr>
        <p:spPr>
          <a:xfrm>
            <a:off x="1371600" y="3886200"/>
            <a:ext cx="6400800" cy="1752600"/>
          </a:xfrm>
          <a:prstGeom prst="rect">
            <a:avLst/>
          </a:prstGeom>
          <a:noFill/>
          <a:ln>
            <a:noFill/>
          </a:ln>
        </p:spPr>
        <p:txBody>
          <a:bodyPr anchorCtr="0" anchor="t" bIns="0" lIns="0" spcFirstLastPara="1" rIns="0" wrap="square" tIns="4550">
            <a:noAutofit/>
          </a:bodyPr>
          <a:lstStyle>
            <a:lvl1pPr lvl="0" algn="l">
              <a:lnSpc>
                <a:spcPct val="98000"/>
              </a:lnSpc>
              <a:spcBef>
                <a:spcPts val="1400"/>
              </a:spcBef>
              <a:spcAft>
                <a:spcPts val="0"/>
              </a:spcAft>
              <a:buSzPts val="1400"/>
              <a:buNone/>
              <a:defRPr/>
            </a:lvl1pPr>
            <a:lvl2pPr lvl="1" algn="l">
              <a:lnSpc>
                <a:spcPct val="98000"/>
              </a:lnSpc>
              <a:spcBef>
                <a:spcPts val="1100"/>
              </a:spcBef>
              <a:spcAft>
                <a:spcPts val="0"/>
              </a:spcAft>
              <a:buSzPts val="1400"/>
              <a:buNone/>
              <a:defRPr/>
            </a:lvl2pPr>
            <a:lvl3pPr lvl="2" algn="l">
              <a:lnSpc>
                <a:spcPct val="98000"/>
              </a:lnSpc>
              <a:spcBef>
                <a:spcPts val="800"/>
              </a:spcBef>
              <a:spcAft>
                <a:spcPts val="0"/>
              </a:spcAft>
              <a:buSzPts val="1400"/>
              <a:buNone/>
              <a:defRPr/>
            </a:lvl3pPr>
            <a:lvl4pPr lvl="3" algn="l">
              <a:lnSpc>
                <a:spcPct val="98000"/>
              </a:lnSpc>
              <a:spcBef>
                <a:spcPts val="500"/>
              </a:spcBef>
              <a:spcAft>
                <a:spcPts val="0"/>
              </a:spcAft>
              <a:buSzPts val="1400"/>
              <a:buNone/>
              <a:defRPr/>
            </a:lvl4pPr>
            <a:lvl5pPr lvl="4" algn="l">
              <a:lnSpc>
                <a:spcPct val="98000"/>
              </a:lnSpc>
              <a:spcBef>
                <a:spcPts val="200"/>
              </a:spcBef>
              <a:spcAft>
                <a:spcPts val="0"/>
              </a:spcAft>
              <a:buSzPts val="1400"/>
              <a:buNone/>
              <a:defRPr/>
            </a:lvl5pPr>
            <a:lvl6pPr lvl="5" algn="l">
              <a:lnSpc>
                <a:spcPct val="98000"/>
              </a:lnSpc>
              <a:spcBef>
                <a:spcPts val="200"/>
              </a:spcBef>
              <a:spcAft>
                <a:spcPts val="0"/>
              </a:spcAft>
              <a:buSzPts val="1400"/>
              <a:buNone/>
              <a:defRPr/>
            </a:lvl6pPr>
            <a:lvl7pPr lvl="6" algn="l">
              <a:lnSpc>
                <a:spcPct val="98000"/>
              </a:lnSpc>
              <a:spcBef>
                <a:spcPts val="200"/>
              </a:spcBef>
              <a:spcAft>
                <a:spcPts val="0"/>
              </a:spcAft>
              <a:buSzPts val="1400"/>
              <a:buNone/>
              <a:defRPr/>
            </a:lvl7pPr>
            <a:lvl8pPr lvl="7" algn="l">
              <a:lnSpc>
                <a:spcPct val="98000"/>
              </a:lnSpc>
              <a:spcBef>
                <a:spcPts val="200"/>
              </a:spcBef>
              <a:spcAft>
                <a:spcPts val="0"/>
              </a:spcAft>
              <a:buSzPts val="1400"/>
              <a:buNone/>
              <a:defRPr/>
            </a:lvl8pPr>
            <a:lvl9pPr lvl="8" algn="l">
              <a:lnSpc>
                <a:spcPct val="98000"/>
              </a:lnSpc>
              <a:spcBef>
                <a:spcPts val="200"/>
              </a:spcBef>
              <a:spcAft>
                <a:spcPts val="0"/>
              </a:spcAft>
              <a:buSzPts val="1400"/>
              <a:buNone/>
              <a:defRPr/>
            </a:lvl9pPr>
          </a:lstStyle>
          <a:p/>
        </p:txBody>
      </p:sp>
      <p:sp>
        <p:nvSpPr>
          <p:cNvPr id="58" name="Google Shape;58;p14"/>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9" name="Google Shape;59;p14"/>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0" name="Google Shape;60;p14"/>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1pPr>
            <a:lvl2pPr indent="0" lvl="1"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2pPr>
            <a:lvl3pPr indent="0" lvl="2"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indent="0" lvl="3"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4pPr>
            <a:lvl5pPr indent="0" lvl="4"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5pPr>
            <a:lvl6pPr indent="0" lvl="5"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6pPr>
            <a:lvl7pPr indent="0" lvl="6"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7pPr>
            <a:lvl8pPr indent="0" lvl="7"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8pPr>
            <a:lvl9pPr indent="0" lvl="8"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de"/>
              <a:t>‹#›</a:t>
            </a:fld>
            <a:endParaRPr sz="140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15"/>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3" name="Google Shape;63;p15"/>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4" name="Google Shape;64;p15"/>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1pPr>
            <a:lvl2pPr indent="0" lvl="1"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2pPr>
            <a:lvl3pPr indent="0" lvl="2"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indent="0" lvl="3"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4pPr>
            <a:lvl5pPr indent="0" lvl="4"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5pPr>
            <a:lvl6pPr indent="0" lvl="5"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6pPr>
            <a:lvl7pPr indent="0" lvl="6"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7pPr>
            <a:lvl8pPr indent="0" lvl="7"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8pPr>
            <a:lvl9pPr indent="0" lvl="8"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de"/>
              <a:t>‹#›</a:t>
            </a:fld>
            <a:endParaRPr sz="140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2" name="Shape 72"/>
        <p:cNvGrpSpPr/>
        <p:nvPr/>
      </p:nvGrpSpPr>
      <p:grpSpPr>
        <a:xfrm>
          <a:off x="0" y="0"/>
          <a:ext cx="0" cy="0"/>
          <a:chOff x="0" y="0"/>
          <a:chExt cx="0" cy="0"/>
        </a:xfrm>
      </p:grpSpPr>
      <p:sp>
        <p:nvSpPr>
          <p:cNvPr id="73" name="Google Shape;73;p17"/>
          <p:cNvSpPr txBox="1"/>
          <p:nvPr>
            <p:ph idx="10" type="dt"/>
          </p:nvPr>
        </p:nvSpPr>
        <p:spPr>
          <a:xfrm>
            <a:off x="219075" y="4875212"/>
            <a:ext cx="1028700" cy="14605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93000"/>
              </a:lnSpc>
              <a:spcBef>
                <a:spcPts val="0"/>
              </a:spcBef>
              <a:spcAft>
                <a:spcPts val="0"/>
              </a:spcAft>
              <a:buSzPts val="1400"/>
              <a:buNone/>
              <a:defRPr/>
            </a:lvl2pPr>
            <a:lvl3pPr lvl="2" algn="l">
              <a:lnSpc>
                <a:spcPct val="93000"/>
              </a:lnSpc>
              <a:spcBef>
                <a:spcPts val="0"/>
              </a:spcBef>
              <a:spcAft>
                <a:spcPts val="0"/>
              </a:spcAft>
              <a:buSzPts val="1400"/>
              <a:buNone/>
              <a:defRPr/>
            </a:lvl3pPr>
            <a:lvl4pPr lvl="3" algn="l">
              <a:lnSpc>
                <a:spcPct val="93000"/>
              </a:lnSpc>
              <a:spcBef>
                <a:spcPts val="0"/>
              </a:spcBef>
              <a:spcAft>
                <a:spcPts val="0"/>
              </a:spcAft>
              <a:buSzPts val="1400"/>
              <a:buNone/>
              <a:defRPr/>
            </a:lvl4pPr>
            <a:lvl5pPr lvl="4" algn="l">
              <a:lnSpc>
                <a:spcPct val="93000"/>
              </a:lnSpc>
              <a:spcBef>
                <a:spcPts val="0"/>
              </a:spcBef>
              <a:spcAft>
                <a:spcPts val="0"/>
              </a:spcAft>
              <a:buSzPts val="1400"/>
              <a:buNone/>
              <a:defRPr/>
            </a:lvl5pPr>
            <a:lvl6pPr lvl="5" algn="l">
              <a:lnSpc>
                <a:spcPct val="93000"/>
              </a:lnSpc>
              <a:spcBef>
                <a:spcPts val="0"/>
              </a:spcBef>
              <a:spcAft>
                <a:spcPts val="0"/>
              </a:spcAft>
              <a:buSzPts val="1400"/>
              <a:buNone/>
              <a:defRPr/>
            </a:lvl6pPr>
            <a:lvl7pPr lvl="6" algn="l">
              <a:lnSpc>
                <a:spcPct val="93000"/>
              </a:lnSpc>
              <a:spcBef>
                <a:spcPts val="0"/>
              </a:spcBef>
              <a:spcAft>
                <a:spcPts val="0"/>
              </a:spcAft>
              <a:buSzPts val="1400"/>
              <a:buNone/>
              <a:defRPr/>
            </a:lvl7pPr>
            <a:lvl8pPr lvl="7" algn="l">
              <a:lnSpc>
                <a:spcPct val="93000"/>
              </a:lnSpc>
              <a:spcBef>
                <a:spcPts val="0"/>
              </a:spcBef>
              <a:spcAft>
                <a:spcPts val="0"/>
              </a:spcAft>
              <a:buSzPts val="1400"/>
              <a:buNone/>
              <a:defRPr/>
            </a:lvl8pPr>
            <a:lvl9pPr lvl="8" algn="l">
              <a:lnSpc>
                <a:spcPct val="93000"/>
              </a:lnSpc>
              <a:spcBef>
                <a:spcPts val="0"/>
              </a:spcBef>
              <a:spcAft>
                <a:spcPts val="0"/>
              </a:spcAft>
              <a:buSzPts val="1400"/>
              <a:buNone/>
              <a:defRPr/>
            </a:lvl9pPr>
          </a:lstStyle>
          <a:p/>
        </p:txBody>
      </p:sp>
      <p:sp>
        <p:nvSpPr>
          <p:cNvPr id="74" name="Google Shape;74;p17"/>
          <p:cNvSpPr txBox="1"/>
          <p:nvPr>
            <p:ph idx="11" type="ftr"/>
          </p:nvPr>
        </p:nvSpPr>
        <p:spPr>
          <a:xfrm>
            <a:off x="1731962" y="4876800"/>
            <a:ext cx="6053137" cy="144462"/>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a:lvl1pPr>
            <a:lvl2pPr lvl="1" algn="l">
              <a:lnSpc>
                <a:spcPct val="93000"/>
              </a:lnSpc>
              <a:spcBef>
                <a:spcPts val="0"/>
              </a:spcBef>
              <a:spcAft>
                <a:spcPts val="0"/>
              </a:spcAft>
              <a:buSzPts val="1400"/>
              <a:buNone/>
              <a:defRPr/>
            </a:lvl2pPr>
            <a:lvl3pPr lvl="2" algn="l">
              <a:lnSpc>
                <a:spcPct val="93000"/>
              </a:lnSpc>
              <a:spcBef>
                <a:spcPts val="0"/>
              </a:spcBef>
              <a:spcAft>
                <a:spcPts val="0"/>
              </a:spcAft>
              <a:buSzPts val="1400"/>
              <a:buNone/>
              <a:defRPr/>
            </a:lvl3pPr>
            <a:lvl4pPr lvl="3" algn="l">
              <a:lnSpc>
                <a:spcPct val="93000"/>
              </a:lnSpc>
              <a:spcBef>
                <a:spcPts val="0"/>
              </a:spcBef>
              <a:spcAft>
                <a:spcPts val="0"/>
              </a:spcAft>
              <a:buSzPts val="1400"/>
              <a:buNone/>
              <a:defRPr/>
            </a:lvl4pPr>
            <a:lvl5pPr lvl="4" algn="l">
              <a:lnSpc>
                <a:spcPct val="93000"/>
              </a:lnSpc>
              <a:spcBef>
                <a:spcPts val="0"/>
              </a:spcBef>
              <a:spcAft>
                <a:spcPts val="0"/>
              </a:spcAft>
              <a:buSzPts val="1400"/>
              <a:buNone/>
              <a:defRPr/>
            </a:lvl5pPr>
            <a:lvl6pPr lvl="5" algn="l">
              <a:lnSpc>
                <a:spcPct val="93000"/>
              </a:lnSpc>
              <a:spcBef>
                <a:spcPts val="0"/>
              </a:spcBef>
              <a:spcAft>
                <a:spcPts val="0"/>
              </a:spcAft>
              <a:buSzPts val="1400"/>
              <a:buNone/>
              <a:defRPr/>
            </a:lvl6pPr>
            <a:lvl7pPr lvl="6" algn="l">
              <a:lnSpc>
                <a:spcPct val="93000"/>
              </a:lnSpc>
              <a:spcBef>
                <a:spcPts val="0"/>
              </a:spcBef>
              <a:spcAft>
                <a:spcPts val="0"/>
              </a:spcAft>
              <a:buSzPts val="1400"/>
              <a:buNone/>
              <a:defRPr/>
            </a:lvl7pPr>
            <a:lvl8pPr lvl="7" algn="l">
              <a:lnSpc>
                <a:spcPct val="93000"/>
              </a:lnSpc>
              <a:spcBef>
                <a:spcPts val="0"/>
              </a:spcBef>
              <a:spcAft>
                <a:spcPts val="0"/>
              </a:spcAft>
              <a:buSzPts val="1400"/>
              <a:buNone/>
              <a:defRPr/>
            </a:lvl8pPr>
            <a:lvl9pPr lvl="8" algn="l">
              <a:lnSpc>
                <a:spcPct val="93000"/>
              </a:lnSpc>
              <a:spcBef>
                <a:spcPts val="0"/>
              </a:spcBef>
              <a:spcAft>
                <a:spcPts val="0"/>
              </a:spcAft>
              <a:buSzPts val="1400"/>
              <a:buNone/>
              <a:defRPr/>
            </a:lvl9pPr>
          </a:lstStyle>
          <a:p/>
        </p:txBody>
      </p:sp>
      <p:sp>
        <p:nvSpPr>
          <p:cNvPr id="75" name="Google Shape;75;p17"/>
          <p:cNvSpPr txBox="1"/>
          <p:nvPr>
            <p:ph idx="12" type="sldNum"/>
          </p:nvPr>
        </p:nvSpPr>
        <p:spPr>
          <a:xfrm>
            <a:off x="8323262" y="4894262"/>
            <a:ext cx="601662" cy="127000"/>
          </a:xfrm>
          <a:prstGeom prst="rect">
            <a:avLst/>
          </a:prstGeom>
          <a:noFill/>
          <a:ln>
            <a:noFill/>
          </a:ln>
        </p:spPr>
        <p:txBody>
          <a:bodyPr anchorCtr="0" anchor="t" bIns="0" lIns="0" spcFirstLastPara="1" rIns="0" wrap="square" tIns="0">
            <a:noAutofit/>
          </a:bodyPr>
          <a:lstStyle>
            <a:lvl1pPr indent="0" lvl="0" marL="0" marR="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1pPr>
            <a:lvl2pPr indent="0" lvl="1" marL="0" marR="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2pPr>
            <a:lvl3pPr indent="0" lvl="2" marL="0" marR="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3pPr>
            <a:lvl4pPr indent="0" lvl="3" marL="0" marR="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4pPr>
            <a:lvl5pPr indent="0" lvl="4" marL="0" marR="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5pPr>
            <a:lvl6pPr indent="0" lvl="5" marL="0" marR="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6pPr>
            <a:lvl7pPr indent="0" lvl="6" marL="0" marR="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7pPr>
            <a:lvl8pPr indent="0" lvl="7" marL="0" marR="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8pPr>
            <a:lvl9pPr indent="0" lvl="8" marL="0" marR="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80" name="Shape 80"/>
        <p:cNvGrpSpPr/>
        <p:nvPr/>
      </p:nvGrpSpPr>
      <p:grpSpPr>
        <a:xfrm>
          <a:off x="0" y="0"/>
          <a:ext cx="0" cy="0"/>
          <a:chOff x="0" y="0"/>
          <a:chExt cx="0" cy="0"/>
        </a:xfrm>
      </p:grpSpPr>
      <p:sp>
        <p:nvSpPr>
          <p:cNvPr id="81" name="Google Shape;81;p19"/>
          <p:cNvSpPr/>
          <p:nvPr/>
        </p:nvSpPr>
        <p:spPr>
          <a:xfrm>
            <a:off x="4572000" y="0"/>
            <a:ext cx="4572000" cy="5143500"/>
          </a:xfrm>
          <a:prstGeom prst="rect">
            <a:avLst/>
          </a:prstGeom>
          <a:solidFill>
            <a:schemeClr val="dk2"/>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chemeClr val="lt1"/>
              </a:solidFill>
              <a:latin typeface="Calibri"/>
              <a:ea typeface="Calibri"/>
              <a:cs typeface="Calibri"/>
              <a:sym typeface="Calibri"/>
            </a:endParaRPr>
          </a:p>
        </p:txBody>
      </p:sp>
      <p:sp>
        <p:nvSpPr>
          <p:cNvPr id="82" name="Google Shape;82;p19"/>
          <p:cNvSpPr txBox="1"/>
          <p:nvPr>
            <p:ph type="title"/>
          </p:nvPr>
        </p:nvSpPr>
        <p:spPr>
          <a:xfrm>
            <a:off x="4990780" y="2358998"/>
            <a:ext cx="3862668" cy="596060"/>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24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3" name="Google Shape;83;p19"/>
          <p:cNvSpPr txBox="1"/>
          <p:nvPr>
            <p:ph idx="12" type="sldNum"/>
          </p:nvPr>
        </p:nvSpPr>
        <p:spPr>
          <a:xfrm>
            <a:off x="8322469" y="4894524"/>
            <a:ext cx="602933" cy="128425"/>
          </a:xfrm>
          <a:prstGeom prst="rect">
            <a:avLst/>
          </a:prstGeom>
          <a:noFill/>
          <a:ln>
            <a:noFill/>
          </a:ln>
        </p:spPr>
        <p:txBody>
          <a:bodyPr anchorCtr="0" anchor="t"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e"/>
              <a:t>‹#›</a:t>
            </a:fld>
            <a:endParaRPr/>
          </a:p>
        </p:txBody>
      </p:sp>
      <p:pic>
        <p:nvPicPr>
          <p:cNvPr descr="Logo&#10;&#10;Description automatically generated" id="84" name="Google Shape;84;p19"/>
          <p:cNvPicPr preferRelativeResize="0"/>
          <p:nvPr/>
        </p:nvPicPr>
        <p:blipFill rotWithShape="1">
          <a:blip r:embed="rId2">
            <a:alphaModFix/>
          </a:blip>
          <a:srcRect b="0" l="0" r="0" t="0"/>
          <a:stretch/>
        </p:blipFill>
        <p:spPr>
          <a:xfrm>
            <a:off x="218598" y="4615901"/>
            <a:ext cx="1891181" cy="34283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5" name="Shape 85"/>
        <p:cNvGrpSpPr/>
        <p:nvPr/>
      </p:nvGrpSpPr>
      <p:grpSpPr>
        <a:xfrm>
          <a:off x="0" y="0"/>
          <a:ext cx="0" cy="0"/>
          <a:chOff x="0" y="0"/>
          <a:chExt cx="0" cy="0"/>
        </a:xfrm>
      </p:grpSpPr>
      <p:pic>
        <p:nvPicPr>
          <p:cNvPr id="86" name="Google Shape;86;p20"/>
          <p:cNvPicPr preferRelativeResize="0"/>
          <p:nvPr/>
        </p:nvPicPr>
        <p:blipFill rotWithShape="1">
          <a:blip r:embed="rId2">
            <a:alphaModFix/>
          </a:blip>
          <a:srcRect b="7998" l="0" r="0" t="0"/>
          <a:stretch/>
        </p:blipFill>
        <p:spPr>
          <a:xfrm>
            <a:off x="0" y="0"/>
            <a:ext cx="9135879" cy="4731990"/>
          </a:xfrm>
          <a:prstGeom prst="rect">
            <a:avLst/>
          </a:prstGeom>
          <a:noFill/>
          <a:ln>
            <a:noFill/>
          </a:ln>
        </p:spPr>
      </p:pic>
      <p:sp>
        <p:nvSpPr>
          <p:cNvPr id="87" name="Google Shape;87;p20"/>
          <p:cNvSpPr txBox="1"/>
          <p:nvPr>
            <p:ph idx="1" type="subTitle"/>
          </p:nvPr>
        </p:nvSpPr>
        <p:spPr>
          <a:xfrm>
            <a:off x="660797" y="3053953"/>
            <a:ext cx="6400800" cy="230832"/>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7F7F7F"/>
              </a:buClr>
              <a:buSzPts val="1500"/>
              <a:buFont typeface="Times New Roman"/>
              <a:buNone/>
              <a:defRPr b="0" i="0" sz="1500" u="none" cap="none" strike="noStrike">
                <a:solidFill>
                  <a:srgbClr val="7F7F7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
        <p:nvSpPr>
          <p:cNvPr id="88" name="Google Shape;88;p20"/>
          <p:cNvSpPr txBox="1"/>
          <p:nvPr>
            <p:ph type="title"/>
          </p:nvPr>
        </p:nvSpPr>
        <p:spPr>
          <a:xfrm>
            <a:off x="549121" y="2451199"/>
            <a:ext cx="7623279" cy="58477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3800" u="none" cap="none" strike="noStrike">
                <a:solidFill>
                  <a:schemeClr val="dk2"/>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9" name="Google Shape;89;p20"/>
          <p:cNvSpPr txBox="1"/>
          <p:nvPr>
            <p:ph idx="2" type="body"/>
          </p:nvPr>
        </p:nvSpPr>
        <p:spPr>
          <a:xfrm>
            <a:off x="660797" y="2210098"/>
            <a:ext cx="5786438" cy="230832"/>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0000"/>
              </a:buClr>
              <a:buSzPts val="1400"/>
              <a:buFont typeface="Arial"/>
              <a:buNone/>
              <a:defRPr b="0" i="0" sz="1500" u="none" cap="small" strike="noStrike">
                <a:solidFill>
                  <a:srgbClr val="7F7F7F"/>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pic>
        <p:nvPicPr>
          <p:cNvPr descr="Logo&#10;&#10;Description automatically generated" id="90" name="Google Shape;90;p20"/>
          <p:cNvPicPr preferRelativeResize="0"/>
          <p:nvPr/>
        </p:nvPicPr>
        <p:blipFill rotWithShape="1">
          <a:blip r:embed="rId3">
            <a:alphaModFix/>
          </a:blip>
          <a:srcRect b="0" l="0" r="0" t="0"/>
          <a:stretch/>
        </p:blipFill>
        <p:spPr>
          <a:xfrm>
            <a:off x="6641259" y="186652"/>
            <a:ext cx="1891181" cy="34283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footer">
  <p:cSld name="Content slide footer">
    <p:spTree>
      <p:nvGrpSpPr>
        <p:cNvPr id="91" name="Shape 91"/>
        <p:cNvGrpSpPr/>
        <p:nvPr/>
      </p:nvGrpSpPr>
      <p:grpSpPr>
        <a:xfrm>
          <a:off x="0" y="0"/>
          <a:ext cx="0" cy="0"/>
          <a:chOff x="0" y="0"/>
          <a:chExt cx="0" cy="0"/>
        </a:xfrm>
      </p:grpSpPr>
      <p:sp>
        <p:nvSpPr>
          <p:cNvPr id="92" name="Google Shape;92;p21"/>
          <p:cNvSpPr/>
          <p:nvPr/>
        </p:nvSpPr>
        <p:spPr>
          <a:xfrm>
            <a:off x="0" y="4781848"/>
            <a:ext cx="9144000" cy="361652"/>
          </a:xfrm>
          <a:custGeom>
            <a:rect b="b" l="l" r="r" t="t"/>
            <a:pathLst>
              <a:path extrusionOk="0" h="6896100" w="13004800">
                <a:moveTo>
                  <a:pt x="0" y="6896100"/>
                </a:moveTo>
                <a:lnTo>
                  <a:pt x="13004800" y="6896100"/>
                </a:lnTo>
                <a:lnTo>
                  <a:pt x="13004800" y="0"/>
                </a:lnTo>
                <a:lnTo>
                  <a:pt x="0" y="0"/>
                </a:lnTo>
                <a:lnTo>
                  <a:pt x="0" y="6896100"/>
                </a:lnTo>
                <a:close/>
              </a:path>
            </a:pathLst>
          </a:custGeom>
          <a:solidFill>
            <a:srgbClr val="F2F2F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D8D8D8"/>
              </a:solidFill>
              <a:latin typeface="Calibri"/>
              <a:ea typeface="Calibri"/>
              <a:cs typeface="Calibri"/>
              <a:sym typeface="Calibri"/>
            </a:endParaRPr>
          </a:p>
        </p:txBody>
      </p:sp>
      <p:sp>
        <p:nvSpPr>
          <p:cNvPr id="93" name="Google Shape;93;p21"/>
          <p:cNvSpPr txBox="1"/>
          <p:nvPr>
            <p:ph type="title"/>
          </p:nvPr>
        </p:nvSpPr>
        <p:spPr>
          <a:xfrm>
            <a:off x="467544" y="189452"/>
            <a:ext cx="8280919" cy="430887"/>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2"/>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94" name="Google Shape;94;p21"/>
          <p:cNvSpPr txBox="1"/>
          <p:nvPr>
            <p:ph idx="11" type="ftr"/>
          </p:nvPr>
        </p:nvSpPr>
        <p:spPr>
          <a:xfrm>
            <a:off x="1732359" y="4877216"/>
            <a:ext cx="6054328" cy="145733"/>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sz="900">
                <a:solidFill>
                  <a:srgbClr val="004774"/>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1"/>
          <p:cNvSpPr txBox="1"/>
          <p:nvPr>
            <p:ph idx="10" type="dt"/>
          </p:nvPr>
        </p:nvSpPr>
        <p:spPr>
          <a:xfrm>
            <a:off x="218599" y="4875609"/>
            <a:ext cx="1031558" cy="14734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sz="900">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21"/>
          <p:cNvSpPr txBox="1"/>
          <p:nvPr>
            <p:ph idx="12" type="sldNum"/>
          </p:nvPr>
        </p:nvSpPr>
        <p:spPr>
          <a:xfrm>
            <a:off x="8322469" y="4894524"/>
            <a:ext cx="602933" cy="128425"/>
          </a:xfrm>
          <a:prstGeom prst="rect">
            <a:avLst/>
          </a:prstGeom>
          <a:noFill/>
          <a:ln>
            <a:noFill/>
          </a:ln>
        </p:spPr>
        <p:txBody>
          <a:bodyPr anchorCtr="0" anchor="t"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e"/>
              <a:t>‹#›</a:t>
            </a:fld>
            <a:endParaRPr/>
          </a:p>
        </p:txBody>
      </p:sp>
      <p:pic>
        <p:nvPicPr>
          <p:cNvPr id="97" name="Google Shape;97;p21"/>
          <p:cNvPicPr preferRelativeResize="0"/>
          <p:nvPr/>
        </p:nvPicPr>
        <p:blipFill rotWithShape="1">
          <a:blip r:embed="rId2">
            <a:alphaModFix/>
          </a:blip>
          <a:srcRect b="83120" l="-1" r="-88" t="12201"/>
          <a:stretch/>
        </p:blipFill>
        <p:spPr>
          <a:xfrm>
            <a:off x="0" y="627534"/>
            <a:ext cx="9144000" cy="240675"/>
          </a:xfrm>
          <a:prstGeom prst="rect">
            <a:avLst/>
          </a:prstGeom>
          <a:noFill/>
          <a:ln>
            <a:noFill/>
          </a:ln>
        </p:spPr>
      </p:pic>
      <p:sp>
        <p:nvSpPr>
          <p:cNvPr id="98" name="Google Shape;98;p21"/>
          <p:cNvSpPr txBox="1"/>
          <p:nvPr>
            <p:ph idx="1" type="body"/>
          </p:nvPr>
        </p:nvSpPr>
        <p:spPr>
          <a:xfrm>
            <a:off x="467543" y="1058863"/>
            <a:ext cx="8280919" cy="3696195"/>
          </a:xfrm>
          <a:prstGeom prst="rect">
            <a:avLst/>
          </a:prstGeom>
          <a:noFill/>
          <a:ln>
            <a:noFill/>
          </a:ln>
        </p:spPr>
        <p:txBody>
          <a:bodyPr anchorCtr="0" anchor="t" bIns="45700" lIns="91425" spcFirstLastPara="1" rIns="91425" wrap="square" tIns="45700">
            <a:noAutofit/>
          </a:bodyPr>
          <a:lstStyle>
            <a:lvl1pPr indent="-360680" lvl="0" marL="457200" marR="0" rtl="0" algn="l">
              <a:lnSpc>
                <a:spcPct val="100000"/>
              </a:lnSpc>
              <a:spcBef>
                <a:spcPts val="0"/>
              </a:spcBef>
              <a:spcAft>
                <a:spcPts val="0"/>
              </a:spcAft>
              <a:buClr>
                <a:schemeClr val="lt2"/>
              </a:buClr>
              <a:buSzPts val="2080"/>
              <a:buFont typeface="Calibri"/>
              <a:buChar char="•"/>
              <a:defRPr b="0" i="0" sz="2000" u="none" cap="none" strike="noStrike">
                <a:solidFill>
                  <a:srgbClr val="595959"/>
                </a:solidFill>
                <a:latin typeface="Calibri"/>
                <a:ea typeface="Calibri"/>
                <a:cs typeface="Calibri"/>
                <a:sym typeface="Calibri"/>
              </a:defRPr>
            </a:lvl1pPr>
            <a:lvl2pPr indent="-331469" lvl="1" marL="914400" marR="0" rtl="0" algn="l">
              <a:lnSpc>
                <a:spcPct val="100000"/>
              </a:lnSpc>
              <a:spcBef>
                <a:spcPts val="377"/>
              </a:spcBef>
              <a:spcAft>
                <a:spcPts val="0"/>
              </a:spcAft>
              <a:buClr>
                <a:srgbClr val="0F96D4"/>
              </a:buClr>
              <a:buSzPts val="1620"/>
              <a:buFont typeface="Courier New"/>
              <a:buChar char="o"/>
              <a:defRPr b="0" i="0" sz="1800" u="none" cap="none" strike="noStrike">
                <a:solidFill>
                  <a:srgbClr val="595959"/>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330200" lvl="3" marL="1828800" marR="0" rtl="0" algn="l">
              <a:lnSpc>
                <a:spcPct val="100000"/>
              </a:lnSpc>
              <a:spcBef>
                <a:spcPts val="0"/>
              </a:spcBef>
              <a:spcAft>
                <a:spcPts val="0"/>
              </a:spcAft>
              <a:buClr>
                <a:srgbClr val="0F96D4"/>
              </a:buClr>
              <a:buSzPts val="1600"/>
              <a:buFont typeface="Calibri"/>
              <a:buChar char="—"/>
              <a:defRPr b="0" i="0" sz="1600" u="none" cap="none" strike="noStrike">
                <a:solidFill>
                  <a:srgbClr val="595959"/>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no footer">
  <p:cSld name="Content slide no footer">
    <p:spTree>
      <p:nvGrpSpPr>
        <p:cNvPr id="99" name="Shape 99"/>
        <p:cNvGrpSpPr/>
        <p:nvPr/>
      </p:nvGrpSpPr>
      <p:grpSpPr>
        <a:xfrm>
          <a:off x="0" y="0"/>
          <a:ext cx="0" cy="0"/>
          <a:chOff x="0" y="0"/>
          <a:chExt cx="0" cy="0"/>
        </a:xfrm>
      </p:grpSpPr>
      <p:sp>
        <p:nvSpPr>
          <p:cNvPr id="100" name="Google Shape;100;p22"/>
          <p:cNvSpPr txBox="1"/>
          <p:nvPr>
            <p:ph type="title"/>
          </p:nvPr>
        </p:nvSpPr>
        <p:spPr>
          <a:xfrm>
            <a:off x="467544" y="189452"/>
            <a:ext cx="8280919" cy="430887"/>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2"/>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01" name="Google Shape;101;p22"/>
          <p:cNvSpPr txBox="1"/>
          <p:nvPr>
            <p:ph idx="12" type="sldNum"/>
          </p:nvPr>
        </p:nvSpPr>
        <p:spPr>
          <a:xfrm>
            <a:off x="8322469" y="4894524"/>
            <a:ext cx="602933" cy="128425"/>
          </a:xfrm>
          <a:prstGeom prst="rect">
            <a:avLst/>
          </a:prstGeom>
          <a:noFill/>
          <a:ln>
            <a:noFill/>
          </a:ln>
        </p:spPr>
        <p:txBody>
          <a:bodyPr anchorCtr="0" anchor="t"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e"/>
              <a:t>‹#›</a:t>
            </a:fld>
            <a:endParaRPr/>
          </a:p>
        </p:txBody>
      </p:sp>
      <p:pic>
        <p:nvPicPr>
          <p:cNvPr id="102" name="Google Shape;102;p22"/>
          <p:cNvPicPr preferRelativeResize="0"/>
          <p:nvPr/>
        </p:nvPicPr>
        <p:blipFill rotWithShape="1">
          <a:blip r:embed="rId2">
            <a:alphaModFix/>
          </a:blip>
          <a:srcRect b="83120" l="-1" r="-88" t="12201"/>
          <a:stretch/>
        </p:blipFill>
        <p:spPr>
          <a:xfrm>
            <a:off x="0" y="627534"/>
            <a:ext cx="9144000" cy="240675"/>
          </a:xfrm>
          <a:prstGeom prst="rect">
            <a:avLst/>
          </a:prstGeom>
          <a:noFill/>
          <a:ln>
            <a:noFill/>
          </a:ln>
        </p:spPr>
      </p:pic>
      <p:sp>
        <p:nvSpPr>
          <p:cNvPr id="103" name="Google Shape;103;p22"/>
          <p:cNvSpPr txBox="1"/>
          <p:nvPr>
            <p:ph idx="1" type="body"/>
          </p:nvPr>
        </p:nvSpPr>
        <p:spPr>
          <a:xfrm>
            <a:off x="467543" y="1058863"/>
            <a:ext cx="8280919" cy="3696195"/>
          </a:xfrm>
          <a:prstGeom prst="rect">
            <a:avLst/>
          </a:prstGeom>
          <a:noFill/>
          <a:ln>
            <a:noFill/>
          </a:ln>
        </p:spPr>
        <p:txBody>
          <a:bodyPr anchorCtr="0" anchor="t" bIns="45700" lIns="91425" spcFirstLastPara="1" rIns="91425" wrap="square" tIns="45700">
            <a:noAutofit/>
          </a:bodyPr>
          <a:lstStyle>
            <a:lvl1pPr indent="-360680" lvl="0" marL="457200" marR="0" rtl="0" algn="l">
              <a:lnSpc>
                <a:spcPct val="100000"/>
              </a:lnSpc>
              <a:spcBef>
                <a:spcPts val="0"/>
              </a:spcBef>
              <a:spcAft>
                <a:spcPts val="0"/>
              </a:spcAft>
              <a:buClr>
                <a:schemeClr val="lt2"/>
              </a:buClr>
              <a:buSzPts val="2080"/>
              <a:buFont typeface="Calibri"/>
              <a:buChar char="•"/>
              <a:defRPr b="0" i="0" sz="2000" u="none" cap="none" strike="noStrike">
                <a:solidFill>
                  <a:srgbClr val="595959"/>
                </a:solidFill>
                <a:latin typeface="Calibri"/>
                <a:ea typeface="Calibri"/>
                <a:cs typeface="Calibri"/>
                <a:sym typeface="Calibri"/>
              </a:defRPr>
            </a:lvl1pPr>
            <a:lvl2pPr indent="-331469" lvl="1" marL="914400" marR="0" rtl="0" algn="l">
              <a:lnSpc>
                <a:spcPct val="100000"/>
              </a:lnSpc>
              <a:spcBef>
                <a:spcPts val="377"/>
              </a:spcBef>
              <a:spcAft>
                <a:spcPts val="0"/>
              </a:spcAft>
              <a:buClr>
                <a:srgbClr val="0F96D4"/>
              </a:buClr>
              <a:buSzPts val="1620"/>
              <a:buFont typeface="Courier New"/>
              <a:buChar char="o"/>
              <a:defRPr b="0" i="0" sz="1800" u="none" cap="none" strike="noStrike">
                <a:solidFill>
                  <a:srgbClr val="595959"/>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330200" lvl="3" marL="1828800" marR="0" rtl="0" algn="l">
              <a:lnSpc>
                <a:spcPct val="100000"/>
              </a:lnSpc>
              <a:spcBef>
                <a:spcPts val="0"/>
              </a:spcBef>
              <a:spcAft>
                <a:spcPts val="0"/>
              </a:spcAft>
              <a:buClr>
                <a:srgbClr val="0F96D4"/>
              </a:buClr>
              <a:buSzPts val="1600"/>
              <a:buFont typeface="Calibri"/>
              <a:buChar char="—"/>
              <a:defRPr b="0" i="0" sz="1600" u="none" cap="none" strike="noStrike">
                <a:solidFill>
                  <a:srgbClr val="595959"/>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footer">
  <p:cSld name="Image slide footer">
    <p:spTree>
      <p:nvGrpSpPr>
        <p:cNvPr id="104" name="Shape 104"/>
        <p:cNvGrpSpPr/>
        <p:nvPr/>
      </p:nvGrpSpPr>
      <p:grpSpPr>
        <a:xfrm>
          <a:off x="0" y="0"/>
          <a:ext cx="0" cy="0"/>
          <a:chOff x="0" y="0"/>
          <a:chExt cx="0" cy="0"/>
        </a:xfrm>
      </p:grpSpPr>
      <p:sp>
        <p:nvSpPr>
          <p:cNvPr id="105" name="Google Shape;105;p23"/>
          <p:cNvSpPr/>
          <p:nvPr>
            <p:ph idx="2" type="pic"/>
          </p:nvPr>
        </p:nvSpPr>
        <p:spPr>
          <a:xfrm>
            <a:off x="0" y="700088"/>
            <a:ext cx="9144000" cy="4103910"/>
          </a:xfrm>
          <a:prstGeom prst="rect">
            <a:avLst/>
          </a:prstGeom>
          <a:noFill/>
          <a:ln>
            <a:noFill/>
          </a:ln>
        </p:spPr>
      </p:sp>
      <p:sp>
        <p:nvSpPr>
          <p:cNvPr id="106" name="Google Shape;106;p23"/>
          <p:cNvSpPr txBox="1"/>
          <p:nvPr>
            <p:ph idx="11" type="ftr"/>
          </p:nvPr>
        </p:nvSpPr>
        <p:spPr>
          <a:xfrm>
            <a:off x="1732359" y="4877216"/>
            <a:ext cx="6054328" cy="145733"/>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sz="900">
                <a:solidFill>
                  <a:srgbClr val="004774"/>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23"/>
          <p:cNvSpPr txBox="1"/>
          <p:nvPr>
            <p:ph idx="10" type="dt"/>
          </p:nvPr>
        </p:nvSpPr>
        <p:spPr>
          <a:xfrm>
            <a:off x="218599" y="4875609"/>
            <a:ext cx="1031558" cy="14734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sz="900">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23"/>
          <p:cNvSpPr txBox="1"/>
          <p:nvPr>
            <p:ph idx="12" type="sldNum"/>
          </p:nvPr>
        </p:nvSpPr>
        <p:spPr>
          <a:xfrm>
            <a:off x="8322469" y="4894524"/>
            <a:ext cx="602933" cy="128425"/>
          </a:xfrm>
          <a:prstGeom prst="rect">
            <a:avLst/>
          </a:prstGeom>
          <a:noFill/>
          <a:ln>
            <a:noFill/>
          </a:ln>
        </p:spPr>
        <p:txBody>
          <a:bodyPr anchorCtr="0" anchor="t"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no footer">
  <p:cSld name="Image slide no footer">
    <p:spTree>
      <p:nvGrpSpPr>
        <p:cNvPr id="109" name="Shape 109"/>
        <p:cNvGrpSpPr/>
        <p:nvPr/>
      </p:nvGrpSpPr>
      <p:grpSpPr>
        <a:xfrm>
          <a:off x="0" y="0"/>
          <a:ext cx="0" cy="0"/>
          <a:chOff x="0" y="0"/>
          <a:chExt cx="0" cy="0"/>
        </a:xfrm>
      </p:grpSpPr>
      <p:sp>
        <p:nvSpPr>
          <p:cNvPr id="110" name="Google Shape;110;p24"/>
          <p:cNvSpPr/>
          <p:nvPr>
            <p:ph idx="2" type="pic"/>
          </p:nvPr>
        </p:nvSpPr>
        <p:spPr>
          <a:xfrm>
            <a:off x="0" y="700088"/>
            <a:ext cx="9144000" cy="4103910"/>
          </a:xfrm>
          <a:prstGeom prst="rect">
            <a:avLst/>
          </a:prstGeom>
          <a:noFill/>
          <a:ln>
            <a:noFill/>
          </a:ln>
        </p:spPr>
      </p:sp>
      <p:sp>
        <p:nvSpPr>
          <p:cNvPr id="111" name="Google Shape;111;p24"/>
          <p:cNvSpPr txBox="1"/>
          <p:nvPr>
            <p:ph idx="12" type="sldNum"/>
          </p:nvPr>
        </p:nvSpPr>
        <p:spPr>
          <a:xfrm>
            <a:off x="8322469" y="4894524"/>
            <a:ext cx="602933" cy="128425"/>
          </a:xfrm>
          <a:prstGeom prst="rect">
            <a:avLst/>
          </a:prstGeom>
          <a:noFill/>
          <a:ln>
            <a:noFill/>
          </a:ln>
        </p:spPr>
        <p:txBody>
          <a:bodyPr anchorCtr="0" anchor="t"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5.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image" Target="../media/image3.png"/><Relationship Id="rId3" Type="http://schemas.openxmlformats.org/officeDocument/2006/relationships/slideLayout" Target="../slideLayouts/slideLayout12.xml"/><Relationship Id="rId4" Type="http://schemas.openxmlformats.org/officeDocument/2006/relationships/slideLayout" Target="../slideLayouts/slideLayout13.xml"/><Relationship Id="rId5"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4.xml"/><Relationship Id="rId3"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de"/>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1">
            <a:alphaModFix/>
          </a:blip>
          <a:srcRect b="7997" l="0" r="0" t="0"/>
          <a:stretch/>
        </p:blipFill>
        <p:spPr>
          <a:xfrm>
            <a:off x="0" y="0"/>
            <a:ext cx="9136062" cy="4730750"/>
          </a:xfrm>
          <a:prstGeom prst="rect">
            <a:avLst/>
          </a:prstGeom>
          <a:noFill/>
          <a:ln>
            <a:noFill/>
          </a:ln>
        </p:spPr>
      </p:pic>
      <p:sp>
        <p:nvSpPr>
          <p:cNvPr id="52" name="Google Shape;52;p13"/>
          <p:cNvSpPr txBox="1"/>
          <p:nvPr>
            <p:ph type="title"/>
          </p:nvPr>
        </p:nvSpPr>
        <p:spPr>
          <a:xfrm>
            <a:off x="549275" y="2451100"/>
            <a:ext cx="7621587" cy="582612"/>
          </a:xfrm>
          <a:prstGeom prst="rect">
            <a:avLst/>
          </a:prstGeom>
          <a:noFill/>
          <a:ln>
            <a:noFill/>
          </a:ln>
        </p:spPr>
        <p:txBody>
          <a:bodyPr anchorCtr="0" anchor="ctr" bIns="0" lIns="0" spcFirstLastPara="1" rIns="0" wrap="square" tIns="0">
            <a:noAutofit/>
          </a:bodyPr>
          <a:lstStyle>
            <a:lvl1pPr lvl="0"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1pPr>
            <a:lvl2pPr lvl="1"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2pPr>
            <a:lvl3pPr lvl="2"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3pPr>
            <a:lvl4pPr lvl="3"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4pPr>
            <a:lvl5pPr lvl="4"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5pPr>
            <a:lvl6pPr lvl="5"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6pPr>
            <a:lvl7pPr lvl="6"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7pPr>
            <a:lvl8pPr lvl="7"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8pPr>
            <a:lvl9pPr lvl="8"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9pPr>
          </a:lstStyle>
          <a:p/>
        </p:txBody>
      </p:sp>
      <p:sp>
        <p:nvSpPr>
          <p:cNvPr id="53" name="Google Shape;53;p13"/>
          <p:cNvSpPr txBox="1"/>
          <p:nvPr>
            <p:ph idx="1" type="body"/>
          </p:nvPr>
        </p:nvSpPr>
        <p:spPr>
          <a:xfrm>
            <a:off x="660400" y="2209800"/>
            <a:ext cx="5784850" cy="228600"/>
          </a:xfrm>
          <a:prstGeom prst="rect">
            <a:avLst/>
          </a:prstGeom>
          <a:noFill/>
          <a:ln>
            <a:noFill/>
          </a:ln>
        </p:spPr>
        <p:txBody>
          <a:bodyPr anchorCtr="0" anchor="t" bIns="0" lIns="0" spcFirstLastPara="1" rIns="0" wrap="square" tIns="4550">
            <a:noAutofit/>
          </a:bodyPr>
          <a:lstStyle>
            <a:lvl1pPr indent="-228600" lvl="0" marL="457200" marR="0" rtl="0" algn="l">
              <a:lnSpc>
                <a:spcPct val="98000"/>
              </a:lnSpc>
              <a:spcBef>
                <a:spcPts val="140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1pPr>
            <a:lvl2pPr indent="-228600" lvl="1" marL="914400" marR="0" rtl="0" algn="l">
              <a:lnSpc>
                <a:spcPct val="98000"/>
              </a:lnSpc>
              <a:spcBef>
                <a:spcPts val="110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98000"/>
              </a:lnSpc>
              <a:spcBef>
                <a:spcPts val="80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98000"/>
              </a:lnSpc>
              <a:spcBef>
                <a:spcPts val="50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5pPr>
            <a:lvl6pPr indent="-228600" lvl="5" marL="27432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6pPr>
            <a:lvl7pPr indent="-228600" lvl="6" marL="32004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7pPr>
            <a:lvl8pPr indent="-228600" lvl="7" marL="36576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8pPr>
            <a:lvl9pPr indent="-228600" lvl="8" marL="41148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9pPr>
          </a:lstStyle>
          <a:p/>
        </p:txBody>
      </p:sp>
      <p:pic>
        <p:nvPicPr>
          <p:cNvPr id="54" name="Google Shape;54;p13"/>
          <p:cNvPicPr preferRelativeResize="0"/>
          <p:nvPr/>
        </p:nvPicPr>
        <p:blipFill rotWithShape="1">
          <a:blip r:embed="rId2">
            <a:alphaModFix/>
          </a:blip>
          <a:srcRect b="0" l="0" r="0" t="0"/>
          <a:stretch/>
        </p:blipFill>
        <p:spPr>
          <a:xfrm>
            <a:off x="6640512" y="185737"/>
            <a:ext cx="1890712" cy="342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3"/>
    <p:sldLayoutId id="2147483660"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5" name="Shape 65"/>
        <p:cNvGrpSpPr/>
        <p:nvPr/>
      </p:nvGrpSpPr>
      <p:grpSpPr>
        <a:xfrm>
          <a:off x="0" y="0"/>
          <a:ext cx="0" cy="0"/>
          <a:chOff x="0" y="0"/>
          <a:chExt cx="0" cy="0"/>
        </a:xfrm>
      </p:grpSpPr>
      <p:sp>
        <p:nvSpPr>
          <p:cNvPr id="66" name="Google Shape;66;p16"/>
          <p:cNvSpPr txBox="1"/>
          <p:nvPr>
            <p:ph type="title"/>
          </p:nvPr>
        </p:nvSpPr>
        <p:spPr>
          <a:xfrm>
            <a:off x="468312" y="188912"/>
            <a:ext cx="8278812" cy="428625"/>
          </a:xfrm>
          <a:prstGeom prst="rect">
            <a:avLst/>
          </a:prstGeom>
          <a:noFill/>
          <a:ln>
            <a:noFill/>
          </a:ln>
        </p:spPr>
        <p:txBody>
          <a:bodyPr anchorCtr="0" anchor="ctr" bIns="0" lIns="0" spcFirstLastPara="1" rIns="0" wrap="square" tIns="0">
            <a:noAutofit/>
          </a:bodyPr>
          <a:lstStyle>
            <a:lvl1pPr lvl="0"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1pPr>
            <a:lvl2pPr lvl="1"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2pPr>
            <a:lvl3pPr lvl="2"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3pPr>
            <a:lvl4pPr lvl="3"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4pPr>
            <a:lvl5pPr lvl="4"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5pPr>
            <a:lvl6pPr lvl="5"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6pPr>
            <a:lvl7pPr lvl="6"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7pPr>
            <a:lvl8pPr lvl="7"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8pPr>
            <a:lvl9pPr lvl="8" marR="0" rtl="0" algn="l">
              <a:lnSpc>
                <a:spcPct val="98000"/>
              </a:lnSpc>
              <a:spcBef>
                <a:spcPts val="0"/>
              </a:spcBef>
              <a:spcAft>
                <a:spcPts val="0"/>
              </a:spcAft>
              <a:buClr>
                <a:srgbClr val="000000"/>
              </a:buClr>
              <a:buSzPts val="1400"/>
              <a:buFont typeface="Arial"/>
              <a:buNone/>
              <a:defRPr b="0" i="0" sz="1100" u="none" cap="none" strike="noStrike">
                <a:solidFill>
                  <a:srgbClr val="000000"/>
                </a:solidFill>
                <a:latin typeface="Calibri"/>
                <a:ea typeface="Calibri"/>
                <a:cs typeface="Calibri"/>
                <a:sym typeface="Calibri"/>
              </a:defRPr>
            </a:lvl9pPr>
          </a:lstStyle>
          <a:p/>
        </p:txBody>
      </p:sp>
      <p:sp>
        <p:nvSpPr>
          <p:cNvPr id="67" name="Google Shape;67;p16"/>
          <p:cNvSpPr txBox="1"/>
          <p:nvPr>
            <p:ph idx="11" type="ftr"/>
          </p:nvPr>
        </p:nvSpPr>
        <p:spPr>
          <a:xfrm>
            <a:off x="1731962" y="4876800"/>
            <a:ext cx="6053137" cy="144462"/>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004774"/>
                </a:solidFill>
                <a:latin typeface="Calibri"/>
                <a:ea typeface="Calibri"/>
                <a:cs typeface="Calibri"/>
                <a:sym typeface="Calibri"/>
              </a:defRPr>
            </a:lvl1pPr>
            <a:lvl2pPr lvl="1"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8" name="Google Shape;68;p16"/>
          <p:cNvSpPr txBox="1"/>
          <p:nvPr>
            <p:ph idx="10" type="dt"/>
          </p:nvPr>
        </p:nvSpPr>
        <p:spPr>
          <a:xfrm>
            <a:off x="219075" y="4875212"/>
            <a:ext cx="1028700" cy="14605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B2B2B2"/>
                </a:solidFill>
                <a:latin typeface="Calibri"/>
                <a:ea typeface="Calibri"/>
                <a:cs typeface="Calibri"/>
                <a:sym typeface="Calibri"/>
              </a:defRPr>
            </a:lvl1pPr>
            <a:lvl2pPr lvl="1"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9" name="Google Shape;69;p16"/>
          <p:cNvSpPr txBox="1"/>
          <p:nvPr>
            <p:ph idx="12" type="sldNum"/>
          </p:nvPr>
        </p:nvSpPr>
        <p:spPr>
          <a:xfrm>
            <a:off x="8323262" y="4894262"/>
            <a:ext cx="601662" cy="12700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1pPr>
            <a:lvl2pPr indent="0" lvl="1" marL="0" marR="0" rtl="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2pPr>
            <a:lvl3pPr indent="0" lvl="2" marL="0" marR="0" rtl="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3pPr>
            <a:lvl4pPr indent="0" lvl="3" marL="0" marR="0" rtl="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4pPr>
            <a:lvl5pPr indent="0" lvl="4" marL="0" marR="0" rtl="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5pPr>
            <a:lvl6pPr indent="0" lvl="5" marL="0" marR="0" rtl="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6pPr>
            <a:lvl7pPr indent="0" lvl="6" marL="0" marR="0" rtl="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7pPr>
            <a:lvl8pPr indent="0" lvl="7" marL="0" marR="0" rtl="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8pPr>
            <a:lvl9pPr indent="0" lvl="8" marL="0" marR="0" rtl="0" algn="r">
              <a:lnSpc>
                <a:spcPct val="100000"/>
              </a:lnSpc>
              <a:spcBef>
                <a:spcPts val="0"/>
              </a:spcBef>
              <a:spcAft>
                <a:spcPts val="0"/>
              </a:spcAft>
              <a:buClr>
                <a:srgbClr val="B2B2B2"/>
              </a:buClr>
              <a:buSzPts val="900"/>
              <a:buFont typeface="Calibri"/>
              <a:buNone/>
              <a:defRPr b="0" i="0" sz="900" u="none" cap="none" strike="noStrike">
                <a:solidFill>
                  <a:srgbClr val="B2B2B2"/>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e"/>
              <a:t>‹#›</a:t>
            </a:fld>
            <a:endParaRPr sz="1400">
              <a:solidFill>
                <a:srgbClr val="000000"/>
              </a:solidFill>
              <a:latin typeface="Arial"/>
              <a:ea typeface="Arial"/>
              <a:cs typeface="Arial"/>
              <a:sym typeface="Arial"/>
            </a:endParaRPr>
          </a:p>
        </p:txBody>
      </p:sp>
      <p:pic>
        <p:nvPicPr>
          <p:cNvPr id="70" name="Google Shape;70;p16"/>
          <p:cNvPicPr preferRelativeResize="0"/>
          <p:nvPr/>
        </p:nvPicPr>
        <p:blipFill rotWithShape="1">
          <a:blip r:embed="rId1">
            <a:alphaModFix/>
          </a:blip>
          <a:srcRect b="83117" l="0" r="-90" t="12195"/>
          <a:stretch/>
        </p:blipFill>
        <p:spPr>
          <a:xfrm>
            <a:off x="0" y="627062"/>
            <a:ext cx="9144000" cy="239712"/>
          </a:xfrm>
          <a:prstGeom prst="rect">
            <a:avLst/>
          </a:prstGeom>
          <a:noFill/>
          <a:ln>
            <a:noFill/>
          </a:ln>
        </p:spPr>
      </p:pic>
      <p:sp>
        <p:nvSpPr>
          <p:cNvPr id="71" name="Google Shape;71;p16"/>
          <p:cNvSpPr txBox="1"/>
          <p:nvPr>
            <p:ph idx="1" type="body"/>
          </p:nvPr>
        </p:nvSpPr>
        <p:spPr>
          <a:xfrm>
            <a:off x="468312" y="1058862"/>
            <a:ext cx="8278812" cy="3694112"/>
          </a:xfrm>
          <a:prstGeom prst="rect">
            <a:avLst/>
          </a:prstGeom>
          <a:noFill/>
          <a:ln>
            <a:noFill/>
          </a:ln>
        </p:spPr>
        <p:txBody>
          <a:bodyPr anchorCtr="0" anchor="t" bIns="45000" lIns="90000" spcFirstLastPara="1" rIns="90000" wrap="square" tIns="45000">
            <a:noAutofit/>
          </a:bodyPr>
          <a:lstStyle>
            <a:lvl1pPr indent="-228600" lvl="0" marL="457200" marR="0" rtl="0" algn="l">
              <a:lnSpc>
                <a:spcPct val="98000"/>
              </a:lnSpc>
              <a:spcBef>
                <a:spcPts val="140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1pPr>
            <a:lvl2pPr indent="-228600" lvl="1" marL="914400" marR="0" rtl="0" algn="l">
              <a:lnSpc>
                <a:spcPct val="98000"/>
              </a:lnSpc>
              <a:spcBef>
                <a:spcPts val="110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98000"/>
              </a:lnSpc>
              <a:spcBef>
                <a:spcPts val="80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98000"/>
              </a:lnSpc>
              <a:spcBef>
                <a:spcPts val="50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5pPr>
            <a:lvl6pPr indent="-228600" lvl="5" marL="27432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6pPr>
            <a:lvl7pPr indent="-228600" lvl="6" marL="32004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7pPr>
            <a:lvl8pPr indent="-228600" lvl="7" marL="36576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8pPr>
            <a:lvl9pPr indent="-228600" lvl="8" marL="4114800" marR="0" rtl="0" algn="l">
              <a:lnSpc>
                <a:spcPct val="98000"/>
              </a:lnSpc>
              <a:spcBef>
                <a:spcPts val="200"/>
              </a:spcBef>
              <a:spcAft>
                <a:spcPts val="0"/>
              </a:spcAft>
              <a:buClr>
                <a:srgbClr val="000000"/>
              </a:buClr>
              <a:buSzPts val="1400"/>
              <a:buFont typeface="Arial"/>
              <a:buNone/>
              <a:defRPr b="0" i="0" sz="2000" u="none" cap="none" strike="noStrike">
                <a:solidFill>
                  <a:srgbClr val="000000"/>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6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6" name="Shape 76"/>
        <p:cNvGrpSpPr/>
        <p:nvPr/>
      </p:nvGrpSpPr>
      <p:grpSpPr>
        <a:xfrm>
          <a:off x="0" y="0"/>
          <a:ext cx="0" cy="0"/>
          <a:chOff x="0" y="0"/>
          <a:chExt cx="0" cy="0"/>
        </a:xfrm>
      </p:grpSpPr>
      <p:sp>
        <p:nvSpPr>
          <p:cNvPr id="77" name="Google Shape;77;p18"/>
          <p:cNvSpPr txBox="1"/>
          <p:nvPr>
            <p:ph idx="11" type="ftr"/>
          </p:nvPr>
        </p:nvSpPr>
        <p:spPr>
          <a:xfrm>
            <a:off x="1732359" y="4877216"/>
            <a:ext cx="6054328" cy="145733"/>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17375E"/>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9pPr>
          </a:lstStyle>
          <a:p/>
        </p:txBody>
      </p:sp>
      <p:sp>
        <p:nvSpPr>
          <p:cNvPr id="78" name="Google Shape;78;p18"/>
          <p:cNvSpPr txBox="1"/>
          <p:nvPr>
            <p:ph idx="10" type="dt"/>
          </p:nvPr>
        </p:nvSpPr>
        <p:spPr>
          <a:xfrm>
            <a:off x="218599" y="4875609"/>
            <a:ext cx="1031558" cy="14734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Calibri"/>
                <a:ea typeface="Calibri"/>
                <a:cs typeface="Calibri"/>
                <a:sym typeface="Calibri"/>
              </a:defRPr>
            </a:lvl9pPr>
          </a:lstStyle>
          <a:p/>
        </p:txBody>
      </p:sp>
      <p:sp>
        <p:nvSpPr>
          <p:cNvPr id="79" name="Google Shape;79;p18"/>
          <p:cNvSpPr txBox="1"/>
          <p:nvPr>
            <p:ph idx="12" type="sldNum"/>
          </p:nvPr>
        </p:nvSpPr>
        <p:spPr>
          <a:xfrm>
            <a:off x="8322469" y="4894524"/>
            <a:ext cx="602933" cy="128425"/>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e"/>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comments" Target="../comments/commen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comments" Target="../comments/comment3.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comments" Target="../comments/comment4.xml"/><Relationship Id="rId4" Type="http://schemas.openxmlformats.org/officeDocument/2006/relationships/hyperlink" Target="https://psycnet.apa.org/record/2011-04642-001" TargetMode="External"/><Relationship Id="rId5" Type="http://schemas.openxmlformats.org/officeDocument/2006/relationships/hyperlink" Target="https://psycnet.apa.org/record/2018-01624-001" TargetMode="External"/><Relationship Id="rId6"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hyperlink" Target="https://arxiv.org/abs/2210.03493" TargetMode="Externa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comments" Target="../comments/comment5.xml"/><Relationship Id="rId4" Type="http://schemas.openxmlformats.org/officeDocument/2006/relationships/image" Target="../media/image1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comments" Target="../comments/comment6.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comments" Target="../comments/commen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comments" Target="../comments/comment8.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comments" Target="../comments/commen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comments" Target="../comments/commen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comments" Target="../comments/comment11.xml"/><Relationship Id="rId4" Type="http://schemas.openxmlformats.org/officeDocument/2006/relationships/image" Target="../media/image17.png"/><Relationship Id="rId5"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hyperlink" Target="https://github.com/stonehenge0/LLM_bias" TargetMode="External"/><Relationship Id="rId4" Type="http://schemas.openxmlformats.org/officeDocument/2006/relationships/hyperlink" Target="mailto:emma.stein@stud.uni-goettingen.de"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comments" Target="../comments/comment12.xml"/><Relationship Id="rId4" Type="http://schemas.openxmlformats.org/officeDocument/2006/relationships/hyperlink" Target="https://psycnet.apa.org/record/2011-04642-001" TargetMode="External"/><Relationship Id="rId5" Type="http://schemas.openxmlformats.org/officeDocument/2006/relationships/image" Target="../media/image1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hyperlink" Target="https://psycnet.apa.org/record/2018-01624-001" TargetMode="Externa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 Id="rId3" Type="http://schemas.openxmlformats.org/officeDocument/2006/relationships/image" Target="../media/image21.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hyperlink" Target="https://www.bls.gov/cps/cpsaat18.htm" TargetMode="External"/><Relationship Id="rId4" Type="http://schemas.openxmlformats.org/officeDocument/2006/relationships/image" Target="../media/image13.png"/><Relationship Id="rId5" Type="http://schemas.openxmlformats.org/officeDocument/2006/relationships/image" Target="../media/image8.png"/><Relationship Id="rId6"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comments" Target="../comments/commen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5" name="Shape 115"/>
        <p:cNvGrpSpPr/>
        <p:nvPr/>
      </p:nvGrpSpPr>
      <p:grpSpPr>
        <a:xfrm>
          <a:off x="0" y="0"/>
          <a:ext cx="0" cy="0"/>
          <a:chOff x="0" y="0"/>
          <a:chExt cx="0" cy="0"/>
        </a:xfrm>
      </p:grpSpPr>
      <p:sp>
        <p:nvSpPr>
          <p:cNvPr id="116" name="Google Shape;116;p25"/>
          <p:cNvSpPr txBox="1"/>
          <p:nvPr>
            <p:ph idx="1" type="subTitle"/>
          </p:nvPr>
        </p:nvSpPr>
        <p:spPr>
          <a:xfrm>
            <a:off x="660400" y="3054350"/>
            <a:ext cx="6400800" cy="2982912"/>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ABABAB"/>
              </a:buClr>
              <a:buSzPts val="1500"/>
              <a:buFont typeface="Calibri"/>
              <a:buNone/>
            </a:pPr>
            <a:r>
              <a:rPr b="0" i="0" lang="de" sz="1500" u="none" cap="none" strike="noStrike">
                <a:solidFill>
                  <a:srgbClr val="ABABAB"/>
                </a:solidFill>
                <a:latin typeface="Calibri"/>
                <a:ea typeface="Calibri"/>
                <a:cs typeface="Calibri"/>
                <a:sym typeface="Calibri"/>
              </a:rPr>
              <a:t>Supervisors: Dr. Terry Ruas and Jan Philip Wahle  </a:t>
            </a:r>
            <a:endParaRPr/>
          </a:p>
        </p:txBody>
      </p:sp>
      <p:sp>
        <p:nvSpPr>
          <p:cNvPr id="117" name="Google Shape;117;p25"/>
          <p:cNvSpPr txBox="1"/>
          <p:nvPr>
            <p:ph idx="4294967295" type="title"/>
          </p:nvPr>
        </p:nvSpPr>
        <p:spPr>
          <a:xfrm>
            <a:off x="549275" y="2451100"/>
            <a:ext cx="7623175" cy="584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5F9B"/>
              </a:buClr>
              <a:buSzPts val="3800"/>
              <a:buFont typeface="Calibri"/>
              <a:buNone/>
            </a:pPr>
            <a:r>
              <a:rPr b="0" i="0" lang="de" sz="3800" u="none" cap="none" strike="noStrike">
                <a:solidFill>
                  <a:srgbClr val="005F9B"/>
                </a:solidFill>
                <a:latin typeface="Calibri"/>
                <a:ea typeface="Calibri"/>
                <a:cs typeface="Calibri"/>
                <a:sym typeface="Calibri"/>
              </a:rPr>
              <a:t>Investigating Gender Bias with LLMs</a:t>
            </a:r>
            <a:endParaRPr/>
          </a:p>
        </p:txBody>
      </p:sp>
      <p:sp>
        <p:nvSpPr>
          <p:cNvPr id="118" name="Google Shape;118;p25"/>
          <p:cNvSpPr txBox="1"/>
          <p:nvPr/>
        </p:nvSpPr>
        <p:spPr>
          <a:xfrm>
            <a:off x="660400" y="2209800"/>
            <a:ext cx="5786437" cy="230187"/>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808080"/>
              </a:buClr>
              <a:buSzPts val="1500"/>
              <a:buFont typeface="Calibri"/>
              <a:buNone/>
            </a:pPr>
            <a:r>
              <a:rPr b="0" i="0" lang="de" sz="1500" u="none" cap="none" strike="noStrike">
                <a:solidFill>
                  <a:srgbClr val="808080"/>
                </a:solidFill>
                <a:latin typeface="Calibri"/>
                <a:ea typeface="Calibri"/>
                <a:cs typeface="Calibri"/>
                <a:sym typeface="Calibri"/>
              </a:rPr>
              <a:t>Emma Stein </a:t>
            </a:r>
            <a:endParaRPr b="0" i="0" sz="1400" u="none" cap="none" strike="noStrike">
              <a:solidFill>
                <a:srgbClr val="000000"/>
              </a:solidFill>
              <a:latin typeface="Arial"/>
              <a:ea typeface="Arial"/>
              <a:cs typeface="Arial"/>
              <a:sym typeface="Arial"/>
            </a:endParaRPr>
          </a:p>
        </p:txBody>
      </p:sp>
      <p:sp>
        <p:nvSpPr>
          <p:cNvPr id="119" name="Google Shape;119;p25"/>
          <p:cNvSpPr/>
          <p:nvPr/>
        </p:nvSpPr>
        <p:spPr>
          <a:xfrm>
            <a:off x="3089275" y="4876800"/>
            <a:ext cx="6054725" cy="14605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20" name="Google Shape;120;p25"/>
          <p:cNvSpPr txBox="1"/>
          <p:nvPr/>
        </p:nvSpPr>
        <p:spPr>
          <a:xfrm>
            <a:off x="0" y="4875212"/>
            <a:ext cx="1031875" cy="147637"/>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8B8B8B"/>
              </a:buClr>
              <a:buSzPts val="900"/>
              <a:buFont typeface="Calibri"/>
              <a:buNone/>
            </a:pPr>
            <a:r>
              <a:rPr lang="de" sz="900">
                <a:solidFill>
                  <a:srgbClr val="8B8B8B"/>
                </a:solidFill>
                <a:latin typeface="Calibri"/>
                <a:ea typeface="Calibri"/>
                <a:cs typeface="Calibri"/>
                <a:sym typeface="Calibri"/>
              </a:rPr>
              <a:t>07/16/2024</a:t>
            </a:r>
            <a:endParaRPr b="0" i="0" sz="1400" u="none" cap="none" strike="noStrike">
              <a:solidFill>
                <a:srgbClr val="000000"/>
              </a:solidFill>
              <a:latin typeface="Arial"/>
              <a:ea typeface="Arial"/>
              <a:cs typeface="Arial"/>
              <a:sym typeface="Arial"/>
            </a:endParaRPr>
          </a:p>
        </p:txBody>
      </p:sp>
      <p:sp>
        <p:nvSpPr>
          <p:cNvPr id="121" name="Google Shape;121;p25"/>
          <p:cNvSpPr txBox="1"/>
          <p:nvPr/>
        </p:nvSpPr>
        <p:spPr>
          <a:xfrm>
            <a:off x="8542337" y="4894262"/>
            <a:ext cx="601662" cy="128587"/>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8B8B8B"/>
              </a:buClr>
              <a:buSzPts val="900"/>
              <a:buFont typeface="Calibri"/>
              <a:buNone/>
            </a:pPr>
            <a:fld id="{00000000-1234-1234-1234-123412341234}" type="slidenum">
              <a:rPr b="0" i="0" lang="de" sz="900" u="none" cap="none" strike="noStrike">
                <a:solidFill>
                  <a:srgbClr val="8B8B8B"/>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2" name="Shape 202"/>
        <p:cNvGrpSpPr/>
        <p:nvPr/>
      </p:nvGrpSpPr>
      <p:grpSpPr>
        <a:xfrm>
          <a:off x="0" y="0"/>
          <a:ext cx="0" cy="0"/>
          <a:chOff x="0" y="0"/>
          <a:chExt cx="0" cy="0"/>
        </a:xfrm>
      </p:grpSpPr>
      <p:sp>
        <p:nvSpPr>
          <p:cNvPr id="203" name="Google Shape;203;p34"/>
          <p:cNvSpPr txBox="1"/>
          <p:nvPr>
            <p:ph idx="11" type="ftr"/>
          </p:nvPr>
        </p:nvSpPr>
        <p:spPr>
          <a:xfrm>
            <a:off x="1731962" y="4876800"/>
            <a:ext cx="6053137" cy="14446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rPr b="0" i="0" lang="de" sz="900" u="none">
                <a:solidFill>
                  <a:srgbClr val="B2B2B2"/>
                </a:solidFill>
                <a:latin typeface="Calibri"/>
                <a:ea typeface="Calibri"/>
                <a:cs typeface="Calibri"/>
                <a:sym typeface="Calibri"/>
              </a:rPr>
              <a:t>Last Name, First Name (BA/MA) - Title</a:t>
            </a:r>
            <a:endParaRPr/>
          </a:p>
        </p:txBody>
      </p:sp>
      <p:sp>
        <p:nvSpPr>
          <p:cNvPr id="204" name="Google Shape;204;p34"/>
          <p:cNvSpPr txBox="1"/>
          <p:nvPr>
            <p:ph idx="10" type="dt"/>
          </p:nvPr>
        </p:nvSpPr>
        <p:spPr>
          <a:xfrm>
            <a:off x="219075" y="4875212"/>
            <a:ext cx="1028700" cy="14605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205" name="Google Shape;205;p34"/>
          <p:cNvSpPr txBox="1"/>
          <p:nvPr>
            <p:ph idx="12" type="sldNum"/>
          </p:nvPr>
        </p:nvSpPr>
        <p:spPr>
          <a:xfrm>
            <a:off x="8323262" y="4894262"/>
            <a:ext cx="601662" cy="12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206" name="Google Shape;206;p34"/>
          <p:cNvSpPr txBox="1"/>
          <p:nvPr/>
        </p:nvSpPr>
        <p:spPr>
          <a:xfrm>
            <a:off x="468312" y="188912"/>
            <a:ext cx="8280400" cy="43021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000"/>
              <a:buFont typeface="Calibri"/>
              <a:buNone/>
            </a:pPr>
            <a:r>
              <a:rPr b="0" i="0" lang="de" sz="2000" u="none" cap="none" strike="noStrike">
                <a:solidFill>
                  <a:srgbClr val="005F9B"/>
                </a:solidFill>
                <a:latin typeface="Calibri"/>
                <a:ea typeface="Calibri"/>
                <a:cs typeface="Calibri"/>
                <a:sym typeface="Calibri"/>
              </a:rPr>
              <a:t>Methodology: RQ2</a:t>
            </a:r>
            <a:endParaRPr b="0" i="0" sz="2000" u="none" cap="none" strike="noStrike">
              <a:solidFill>
                <a:srgbClr val="005F9B"/>
              </a:solidFill>
              <a:latin typeface="Calibri"/>
              <a:ea typeface="Calibri"/>
              <a:cs typeface="Calibri"/>
              <a:sym typeface="Calibri"/>
            </a:endParaRPr>
          </a:p>
        </p:txBody>
      </p:sp>
      <p:sp>
        <p:nvSpPr>
          <p:cNvPr id="207" name="Google Shape;207;p34"/>
          <p:cNvSpPr txBox="1"/>
          <p:nvPr/>
        </p:nvSpPr>
        <p:spPr>
          <a:xfrm>
            <a:off x="468312" y="1058862"/>
            <a:ext cx="8280300" cy="3695700"/>
          </a:xfrm>
          <a:prstGeom prst="rect">
            <a:avLst/>
          </a:prstGeom>
          <a:noFill/>
          <a:ln>
            <a:noFill/>
          </a:ln>
        </p:spPr>
        <p:txBody>
          <a:bodyPr anchorCtr="0" anchor="t" bIns="45000" lIns="90000" spcFirstLastPara="1" rIns="90000" wrap="square" tIns="45000">
            <a:noAutofit/>
          </a:bodyPr>
          <a:lstStyle/>
          <a:p>
            <a:pPr indent="-285750" lvl="0" marL="28575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p:txBody>
      </p:sp>
      <p:pic>
        <p:nvPicPr>
          <p:cNvPr id="208" name="Google Shape;208;p34"/>
          <p:cNvPicPr preferRelativeResize="0"/>
          <p:nvPr/>
        </p:nvPicPr>
        <p:blipFill rotWithShape="1">
          <a:blip r:embed="rId3">
            <a:alphaModFix/>
          </a:blip>
          <a:srcRect b="0" l="0" r="0" t="0"/>
          <a:stretch/>
        </p:blipFill>
        <p:spPr>
          <a:xfrm>
            <a:off x="1608325" y="897450"/>
            <a:ext cx="5618626" cy="4123800"/>
          </a:xfrm>
          <a:prstGeom prst="rect">
            <a:avLst/>
          </a:prstGeom>
          <a:noFill/>
          <a:ln>
            <a:noFill/>
          </a:ln>
        </p:spPr>
      </p:pic>
      <p:cxnSp>
        <p:nvCxnSpPr>
          <p:cNvPr id="209" name="Google Shape;209;p34"/>
          <p:cNvCxnSpPr/>
          <p:nvPr/>
        </p:nvCxnSpPr>
        <p:spPr>
          <a:xfrm>
            <a:off x="7228700" y="1779375"/>
            <a:ext cx="1038000" cy="880500"/>
          </a:xfrm>
          <a:prstGeom prst="straightConnector1">
            <a:avLst/>
          </a:prstGeom>
          <a:noFill/>
          <a:ln cap="flat" cmpd="sng" w="9525">
            <a:solidFill>
              <a:schemeClr val="dk2"/>
            </a:solidFill>
            <a:prstDash val="solid"/>
            <a:round/>
            <a:headEnd len="med" w="med" type="none"/>
            <a:tailEnd len="med" w="med" type="triangle"/>
          </a:ln>
        </p:spPr>
      </p:cxnSp>
      <p:cxnSp>
        <p:nvCxnSpPr>
          <p:cNvPr id="210" name="Google Shape;210;p34"/>
          <p:cNvCxnSpPr/>
          <p:nvPr/>
        </p:nvCxnSpPr>
        <p:spPr>
          <a:xfrm flipH="1" rot="10800000">
            <a:off x="7330650" y="3123325"/>
            <a:ext cx="871200" cy="11583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4" name="Shape 214"/>
        <p:cNvGrpSpPr/>
        <p:nvPr/>
      </p:nvGrpSpPr>
      <p:grpSpPr>
        <a:xfrm>
          <a:off x="0" y="0"/>
          <a:ext cx="0" cy="0"/>
          <a:chOff x="0" y="0"/>
          <a:chExt cx="0" cy="0"/>
        </a:xfrm>
      </p:grpSpPr>
      <p:sp>
        <p:nvSpPr>
          <p:cNvPr id="215" name="Google Shape;215;p35"/>
          <p:cNvSpPr txBox="1"/>
          <p:nvPr>
            <p:ph idx="11" type="ftr"/>
          </p:nvPr>
        </p:nvSpPr>
        <p:spPr>
          <a:xfrm>
            <a:off x="1731962" y="4876800"/>
            <a:ext cx="6053137" cy="14446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rPr b="0" i="0" lang="de" sz="900" u="none">
                <a:solidFill>
                  <a:srgbClr val="B2B2B2"/>
                </a:solidFill>
                <a:latin typeface="Calibri"/>
                <a:ea typeface="Calibri"/>
                <a:cs typeface="Calibri"/>
                <a:sym typeface="Calibri"/>
              </a:rPr>
              <a:t>Last Name, First Name (BA/MA) - Title</a:t>
            </a:r>
            <a:endParaRPr/>
          </a:p>
        </p:txBody>
      </p:sp>
      <p:sp>
        <p:nvSpPr>
          <p:cNvPr id="216" name="Google Shape;216;p35"/>
          <p:cNvSpPr txBox="1"/>
          <p:nvPr>
            <p:ph idx="10" type="dt"/>
          </p:nvPr>
        </p:nvSpPr>
        <p:spPr>
          <a:xfrm>
            <a:off x="219075" y="4875212"/>
            <a:ext cx="1028700" cy="14605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217" name="Google Shape;217;p35"/>
          <p:cNvSpPr txBox="1"/>
          <p:nvPr>
            <p:ph idx="12" type="sldNum"/>
          </p:nvPr>
        </p:nvSpPr>
        <p:spPr>
          <a:xfrm>
            <a:off x="8323262" y="4894262"/>
            <a:ext cx="601662" cy="12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218" name="Google Shape;218;p35"/>
          <p:cNvSpPr txBox="1"/>
          <p:nvPr/>
        </p:nvSpPr>
        <p:spPr>
          <a:xfrm>
            <a:off x="468312" y="188912"/>
            <a:ext cx="8280400" cy="43021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000"/>
              <a:buFont typeface="Calibri"/>
              <a:buNone/>
            </a:pPr>
            <a:r>
              <a:rPr b="0" i="0" lang="de" sz="2000" u="none" cap="none" strike="noStrike">
                <a:solidFill>
                  <a:srgbClr val="005F9B"/>
                </a:solidFill>
                <a:latin typeface="Calibri"/>
                <a:ea typeface="Calibri"/>
                <a:cs typeface="Calibri"/>
                <a:sym typeface="Calibri"/>
              </a:rPr>
              <a:t>Methodology: RQ1, RQ3</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5F9B"/>
              </a:buClr>
              <a:buSzPts val="2000"/>
              <a:buFont typeface="Calibri"/>
              <a:buNone/>
            </a:pPr>
            <a:r>
              <a:t/>
            </a:r>
            <a:endParaRPr b="0" i="0" sz="2000" u="none" cap="none" strike="noStrike">
              <a:solidFill>
                <a:srgbClr val="005F9B"/>
              </a:solidFill>
              <a:latin typeface="Calibri"/>
              <a:ea typeface="Calibri"/>
              <a:cs typeface="Calibri"/>
              <a:sym typeface="Calibri"/>
            </a:endParaRPr>
          </a:p>
        </p:txBody>
      </p:sp>
      <p:sp>
        <p:nvSpPr>
          <p:cNvPr id="219" name="Google Shape;219;p35"/>
          <p:cNvSpPr txBox="1"/>
          <p:nvPr/>
        </p:nvSpPr>
        <p:spPr>
          <a:xfrm>
            <a:off x="468312" y="1058862"/>
            <a:ext cx="8280400" cy="3695700"/>
          </a:xfrm>
          <a:prstGeom prst="rect">
            <a:avLst/>
          </a:prstGeom>
          <a:noFill/>
          <a:ln>
            <a:noFill/>
          </a:ln>
        </p:spPr>
        <p:txBody>
          <a:bodyPr anchorCtr="0" anchor="t" bIns="45000" lIns="90000" spcFirstLastPara="1" rIns="90000" wrap="square" tIns="45000">
            <a:noAutofit/>
          </a:bodyPr>
          <a:lstStyle/>
          <a:p>
            <a:pPr indent="-285750" lvl="0" marL="28575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p:txBody>
      </p:sp>
      <p:pic>
        <p:nvPicPr>
          <p:cNvPr id="220" name="Google Shape;220;p35"/>
          <p:cNvPicPr preferRelativeResize="0"/>
          <p:nvPr/>
        </p:nvPicPr>
        <p:blipFill rotWithShape="1">
          <a:blip r:embed="rId3">
            <a:alphaModFix/>
          </a:blip>
          <a:srcRect b="0" l="0" r="0" t="0"/>
          <a:stretch/>
        </p:blipFill>
        <p:spPr>
          <a:xfrm>
            <a:off x="1247775" y="1004100"/>
            <a:ext cx="6892457" cy="40171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4" name="Shape 224"/>
        <p:cNvGrpSpPr/>
        <p:nvPr/>
      </p:nvGrpSpPr>
      <p:grpSpPr>
        <a:xfrm>
          <a:off x="0" y="0"/>
          <a:ext cx="0" cy="0"/>
          <a:chOff x="0" y="0"/>
          <a:chExt cx="0" cy="0"/>
        </a:xfrm>
      </p:grpSpPr>
      <p:sp>
        <p:nvSpPr>
          <p:cNvPr id="225" name="Google Shape;225;p36"/>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226" name="Google Shape;226;p36"/>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227" name="Google Shape;227;p36"/>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Task Overview</a:t>
            </a:r>
            <a:endParaRPr b="0" i="0" sz="1400" u="none" cap="none" strike="noStrike">
              <a:solidFill>
                <a:srgbClr val="000000"/>
              </a:solidFill>
              <a:latin typeface="Arial"/>
              <a:ea typeface="Arial"/>
              <a:cs typeface="Arial"/>
              <a:sym typeface="Arial"/>
            </a:endParaRPr>
          </a:p>
        </p:txBody>
      </p:sp>
      <p:sp>
        <p:nvSpPr>
          <p:cNvPr id="228" name="Google Shape;228;p36"/>
          <p:cNvSpPr txBox="1"/>
          <p:nvPr/>
        </p:nvSpPr>
        <p:spPr>
          <a:xfrm>
            <a:off x="431862" y="951687"/>
            <a:ext cx="8280300" cy="3695700"/>
          </a:xfrm>
          <a:prstGeom prst="rect">
            <a:avLst/>
          </a:prstGeom>
          <a:noFill/>
          <a:ln>
            <a:noFill/>
          </a:ln>
        </p:spPr>
        <p:txBody>
          <a:bodyPr anchorCtr="0" anchor="t" bIns="45700" lIns="91425" spcFirstLastPara="1" rIns="91425" wrap="square" tIns="45700">
            <a:noAutofit/>
          </a:bodyPr>
          <a:lstStyle/>
          <a:p>
            <a:pPr indent="-342900" lvl="0" marL="457200" marR="0" rtl="0" algn="l">
              <a:lnSpc>
                <a:spcPct val="100000"/>
              </a:lnSpc>
              <a:spcBef>
                <a:spcPts val="0"/>
              </a:spcBef>
              <a:spcAft>
                <a:spcPts val="0"/>
              </a:spcAft>
              <a:buClr>
                <a:srgbClr val="595959"/>
              </a:buClr>
              <a:buSzPts val="1800"/>
              <a:buFont typeface="Calibri"/>
              <a:buAutoNum type="arabicPeriod"/>
            </a:pPr>
            <a:r>
              <a:rPr b="0" i="0" lang="de" sz="1800" u="none" cap="none" strike="noStrike">
                <a:solidFill>
                  <a:srgbClr val="595959"/>
                </a:solidFill>
                <a:latin typeface="Calibri"/>
                <a:ea typeface="Calibri"/>
                <a:cs typeface="Calibri"/>
                <a:sym typeface="Calibri"/>
              </a:rPr>
              <a:t>Data collection</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Which program descriptions to use? How should they be collected?</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95959"/>
              </a:buClr>
              <a:buSzPts val="1800"/>
              <a:buFont typeface="Calibri"/>
              <a:buAutoNum type="arabicPeriod"/>
            </a:pPr>
            <a:r>
              <a:rPr b="0" i="0" lang="de" sz="1800" u="none" cap="none" strike="noStrike">
                <a:solidFill>
                  <a:srgbClr val="595959"/>
                </a:solidFill>
                <a:latin typeface="Calibri"/>
                <a:ea typeface="Calibri"/>
                <a:cs typeface="Calibri"/>
                <a:sym typeface="Calibri"/>
              </a:rPr>
              <a:t>Implementing traditional metrics</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Literature research on previous approaches. Which metrics were used? What did they find?</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Automation of traditional metrics</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95959"/>
              </a:buClr>
              <a:buSzPts val="1800"/>
              <a:buFont typeface="Calibri"/>
              <a:buAutoNum type="arabicPeriod"/>
            </a:pPr>
            <a:r>
              <a:rPr b="0" i="0" lang="de" sz="1800" u="none" cap="none" strike="noStrike">
                <a:solidFill>
                  <a:srgbClr val="595959"/>
                </a:solidFill>
                <a:latin typeface="Calibri"/>
                <a:ea typeface="Calibri"/>
                <a:cs typeface="Calibri"/>
                <a:sym typeface="Calibri"/>
              </a:rPr>
              <a:t>Prompting </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Design prompts for classification</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Design prompts for generating paraphrases</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95959"/>
              </a:buClr>
              <a:buSzPts val="1800"/>
              <a:buFont typeface="Calibri"/>
              <a:buAutoNum type="arabicPeriod"/>
            </a:pPr>
            <a:r>
              <a:rPr b="0" i="0" lang="de" sz="1800" u="none" cap="none" strike="noStrike">
                <a:solidFill>
                  <a:srgbClr val="595959"/>
                </a:solidFill>
                <a:latin typeface="Calibri"/>
                <a:ea typeface="Calibri"/>
                <a:cs typeface="Calibri"/>
                <a:sym typeface="Calibri"/>
              </a:rPr>
              <a:t>Analyse and evaluate results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229" name="Google Shape;229;p36"/>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3" name="Shape 233"/>
        <p:cNvGrpSpPr/>
        <p:nvPr/>
      </p:nvGrpSpPr>
      <p:grpSpPr>
        <a:xfrm>
          <a:off x="0" y="0"/>
          <a:ext cx="0" cy="0"/>
          <a:chOff x="0" y="0"/>
          <a:chExt cx="0" cy="0"/>
        </a:xfrm>
      </p:grpSpPr>
      <p:sp>
        <p:nvSpPr>
          <p:cNvPr id="234" name="Google Shape;234;p37"/>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235" name="Google Shape;235;p37"/>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236" name="Google Shape;236;p37"/>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Data collection</a:t>
            </a:r>
            <a:endParaRPr b="0" i="0" sz="1400" u="none" cap="none" strike="noStrike">
              <a:solidFill>
                <a:srgbClr val="000000"/>
              </a:solidFill>
              <a:latin typeface="Arial"/>
              <a:ea typeface="Arial"/>
              <a:cs typeface="Arial"/>
              <a:sym typeface="Arial"/>
            </a:endParaRPr>
          </a:p>
        </p:txBody>
      </p:sp>
      <p:sp>
        <p:nvSpPr>
          <p:cNvPr id="237" name="Google Shape;237;p37"/>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N= 15 program descriptions</a:t>
            </a:r>
            <a:endParaRPr b="0" i="0" sz="1800" u="none" cap="none" strike="noStrike">
              <a:solidFill>
                <a:srgbClr val="595959"/>
              </a:solidFill>
              <a:latin typeface="Calibri"/>
              <a:ea typeface="Calibri"/>
              <a:cs typeface="Calibri"/>
              <a:sym typeface="Calibri"/>
            </a:endParaRPr>
          </a:p>
          <a:p>
            <a:pPr indent="-342900" lvl="1" marL="914400" rtl="0" algn="l">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5 each: male, female, balanced</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English</a:t>
            </a:r>
            <a:r>
              <a:rPr lang="de" sz="1800">
                <a:solidFill>
                  <a:srgbClr val="595959"/>
                </a:solidFill>
                <a:latin typeface="Calibri"/>
                <a:ea typeface="Calibri"/>
                <a:cs typeface="Calibri"/>
                <a:sym typeface="Calibri"/>
              </a:rPr>
              <a:t> program descriptions</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Programs offered by the University of Göttingen</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Excluded:</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Phd programs</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No (proper) English translation</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Small number of students enrolled (n&lt;=15)</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238" name="Google Shape;238;p37"/>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239" name="Google Shape;239;p37"/>
          <p:cNvPicPr preferRelativeResize="0"/>
          <p:nvPr/>
        </p:nvPicPr>
        <p:blipFill rotWithShape="1">
          <a:blip r:embed="rId4">
            <a:alphaModFix/>
          </a:blip>
          <a:srcRect b="0" l="0" r="0" t="0"/>
          <a:stretch/>
        </p:blipFill>
        <p:spPr>
          <a:xfrm>
            <a:off x="5499054" y="1005625"/>
            <a:ext cx="3029299" cy="2232250"/>
          </a:xfrm>
          <a:prstGeom prst="rect">
            <a:avLst/>
          </a:prstGeom>
          <a:noFill/>
          <a:ln>
            <a:noFill/>
          </a:ln>
        </p:spPr>
      </p:pic>
      <p:sp>
        <p:nvSpPr>
          <p:cNvPr id="240" name="Google Shape;240;p37"/>
          <p:cNvSpPr/>
          <p:nvPr/>
        </p:nvSpPr>
        <p:spPr>
          <a:xfrm>
            <a:off x="5432000" y="1046825"/>
            <a:ext cx="1368300" cy="7335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4" name="Shape 244"/>
        <p:cNvGrpSpPr/>
        <p:nvPr/>
      </p:nvGrpSpPr>
      <p:grpSpPr>
        <a:xfrm>
          <a:off x="0" y="0"/>
          <a:ext cx="0" cy="0"/>
          <a:chOff x="0" y="0"/>
          <a:chExt cx="0" cy="0"/>
        </a:xfrm>
      </p:grpSpPr>
      <p:sp>
        <p:nvSpPr>
          <p:cNvPr id="245" name="Google Shape;245;p38"/>
          <p:cNvSpPr txBox="1"/>
          <p:nvPr>
            <p:ph idx="11" type="ftr"/>
          </p:nvPr>
        </p:nvSpPr>
        <p:spPr>
          <a:xfrm>
            <a:off x="1731962" y="4876800"/>
            <a:ext cx="6053100" cy="144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t/>
            </a:r>
            <a:endParaRPr/>
          </a:p>
        </p:txBody>
      </p:sp>
      <p:sp>
        <p:nvSpPr>
          <p:cNvPr id="246" name="Google Shape;246;p38"/>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247" name="Google Shape;247;p38"/>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248" name="Google Shape;248;p38"/>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Data collection</a:t>
            </a:r>
            <a:endParaRPr b="0" i="0" sz="1400" u="none" cap="none" strike="noStrike">
              <a:solidFill>
                <a:srgbClr val="000000"/>
              </a:solidFill>
              <a:latin typeface="Arial"/>
              <a:ea typeface="Arial"/>
              <a:cs typeface="Arial"/>
              <a:sym typeface="Arial"/>
            </a:endParaRPr>
          </a:p>
        </p:txBody>
      </p:sp>
      <p:sp>
        <p:nvSpPr>
          <p:cNvPr id="249" name="Google Shape;249;p38"/>
          <p:cNvSpPr txBox="1"/>
          <p:nvPr/>
        </p:nvSpPr>
        <p:spPr>
          <a:xfrm>
            <a:off x="468300" y="1058850"/>
            <a:ext cx="3290400" cy="3513000"/>
          </a:xfrm>
          <a:prstGeom prst="rect">
            <a:avLst/>
          </a:prstGeom>
          <a:noFill/>
          <a:ln>
            <a:noFill/>
          </a:ln>
        </p:spPr>
        <p:txBody>
          <a:bodyPr anchorCtr="0" anchor="t" bIns="45000" lIns="90000" spcFirstLastPara="1" rIns="90000" wrap="square" tIns="450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Typical components: </a:t>
            </a:r>
            <a:endParaRPr b="0" i="0" sz="1800" u="none" cap="none" strike="noStrike">
              <a:solidFill>
                <a:srgbClr val="595959"/>
              </a:solidFill>
              <a:latin typeface="Calibri"/>
              <a:ea typeface="Calibri"/>
              <a:cs typeface="Calibri"/>
              <a:sym typeface="Calibri"/>
            </a:endParaRPr>
          </a:p>
          <a:p>
            <a:pPr indent="-347472" lvl="1" marL="914400" marR="0" rtl="0" algn="l">
              <a:lnSpc>
                <a:spcPct val="100000"/>
              </a:lnSpc>
              <a:spcBef>
                <a:spcPts val="0"/>
              </a:spcBef>
              <a:spcAft>
                <a:spcPts val="0"/>
              </a:spcAft>
              <a:buClr>
                <a:schemeClr val="dk1"/>
              </a:buClr>
              <a:buSzPts val="1872"/>
              <a:buFont typeface="Calibri"/>
              <a:buChar char="○"/>
            </a:pPr>
            <a:r>
              <a:rPr b="0" i="0" lang="de" sz="1800" u="none" cap="none" strike="noStrike">
                <a:solidFill>
                  <a:srgbClr val="595959"/>
                </a:solidFill>
                <a:latin typeface="Calibri"/>
                <a:ea typeface="Calibri"/>
                <a:cs typeface="Calibri"/>
                <a:sym typeface="Calibri"/>
              </a:rPr>
              <a:t>Description of the field, skills required, practical applications, job opportunities </a:t>
            </a:r>
            <a:endParaRPr b="0" i="0" sz="1800" u="none" cap="none" strike="noStrike">
              <a:solidFill>
                <a:srgbClr val="595959"/>
              </a:solidFill>
              <a:latin typeface="Calibri"/>
              <a:ea typeface="Calibri"/>
              <a:cs typeface="Calibri"/>
              <a:sym typeface="Calibri"/>
            </a:endParaRPr>
          </a:p>
        </p:txBody>
      </p:sp>
      <p:pic>
        <p:nvPicPr>
          <p:cNvPr id="250" name="Google Shape;250;p38"/>
          <p:cNvPicPr preferRelativeResize="0"/>
          <p:nvPr/>
        </p:nvPicPr>
        <p:blipFill>
          <a:blip r:embed="rId4">
            <a:alphaModFix/>
          </a:blip>
          <a:stretch>
            <a:fillRect/>
          </a:stretch>
        </p:blipFill>
        <p:spPr>
          <a:xfrm>
            <a:off x="4011325" y="904700"/>
            <a:ext cx="4773599" cy="359432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54" name="Shape 254"/>
        <p:cNvGrpSpPr/>
        <p:nvPr/>
      </p:nvGrpSpPr>
      <p:grpSpPr>
        <a:xfrm>
          <a:off x="0" y="0"/>
          <a:ext cx="0" cy="0"/>
          <a:chOff x="0" y="0"/>
          <a:chExt cx="0" cy="0"/>
        </a:xfrm>
      </p:grpSpPr>
      <p:sp>
        <p:nvSpPr>
          <p:cNvPr id="255" name="Google Shape;255;p39"/>
          <p:cNvSpPr txBox="1"/>
          <p:nvPr>
            <p:ph idx="11" type="ftr"/>
          </p:nvPr>
        </p:nvSpPr>
        <p:spPr>
          <a:xfrm>
            <a:off x="1731962" y="4876800"/>
            <a:ext cx="6053100" cy="144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t/>
            </a:r>
            <a:endParaRPr/>
          </a:p>
        </p:txBody>
      </p:sp>
      <p:sp>
        <p:nvSpPr>
          <p:cNvPr id="256" name="Google Shape;256;p39"/>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257" name="Google Shape;257;p39"/>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258" name="Google Shape;258;p39"/>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Traditional </a:t>
            </a:r>
            <a:r>
              <a:rPr b="0" i="0" lang="de" sz="2400" u="none" cap="none" strike="noStrike">
                <a:solidFill>
                  <a:srgbClr val="005F9B"/>
                </a:solidFill>
                <a:latin typeface="Calibri"/>
                <a:ea typeface="Calibri"/>
                <a:cs typeface="Calibri"/>
                <a:sym typeface="Calibri"/>
              </a:rPr>
              <a:t>Metrics</a:t>
            </a:r>
            <a:r>
              <a:rPr b="0" i="0" lang="de" sz="2400" u="none" cap="none" strike="noStrike">
                <a:solidFill>
                  <a:srgbClr val="005F9B"/>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
        <p:nvSpPr>
          <p:cNvPr id="259" name="Google Shape;259;p39"/>
          <p:cNvSpPr txBox="1"/>
          <p:nvPr/>
        </p:nvSpPr>
        <p:spPr>
          <a:xfrm>
            <a:off x="468305" y="1058850"/>
            <a:ext cx="5079000" cy="3513000"/>
          </a:xfrm>
          <a:prstGeom prst="rect">
            <a:avLst/>
          </a:prstGeom>
          <a:noFill/>
          <a:ln>
            <a:noFill/>
          </a:ln>
        </p:spPr>
        <p:txBody>
          <a:bodyPr anchorCtr="0" anchor="t" bIns="45000" lIns="90000" spcFirstLastPara="1" rIns="90000" wrap="square" tIns="450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Agentic/</a:t>
            </a:r>
            <a:r>
              <a:rPr lang="de" sz="1800">
                <a:solidFill>
                  <a:srgbClr val="595959"/>
                </a:solidFill>
                <a:latin typeface="Calibri"/>
                <a:ea typeface="Calibri"/>
                <a:cs typeface="Calibri"/>
                <a:sym typeface="Calibri"/>
              </a:rPr>
              <a:t>C</a:t>
            </a:r>
            <a:r>
              <a:rPr b="0" i="0" lang="de" sz="1800" u="none" cap="none" strike="noStrike">
                <a:solidFill>
                  <a:srgbClr val="595959"/>
                </a:solidFill>
                <a:latin typeface="Calibri"/>
                <a:ea typeface="Calibri"/>
                <a:cs typeface="Calibri"/>
                <a:sym typeface="Calibri"/>
              </a:rPr>
              <a:t>ommunal [</a:t>
            </a:r>
            <a:r>
              <a:rPr lang="de" sz="1800" u="sng">
                <a:solidFill>
                  <a:schemeClr val="hlink"/>
                </a:solidFill>
                <a:latin typeface="Calibri"/>
                <a:ea typeface="Calibri"/>
                <a:cs typeface="Calibri"/>
                <a:sym typeface="Calibri"/>
                <a:hlinkClick r:id="rId4"/>
              </a:rPr>
              <a:t>Gaucher, Friesen, Kay  2011</a:t>
            </a:r>
            <a:r>
              <a:rPr b="0" i="0" lang="de" sz="1800" u="none" cap="none" strike="noStrike">
                <a:solidFill>
                  <a:srgbClr val="595959"/>
                </a:solidFill>
                <a:latin typeface="Calibri"/>
                <a:ea typeface="Calibri"/>
                <a:cs typeface="Calibri"/>
                <a:sym typeface="Calibri"/>
              </a:rPr>
              <a:t>]</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Measure what values a text appeals to </a:t>
            </a:r>
            <a:endParaRPr sz="1800">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Automation using lemmas </a:t>
            </a:r>
            <a:endParaRPr sz="1800">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Count occurrences for each dimension and weight male versus female</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Trait/Behavior [</a:t>
            </a:r>
            <a:r>
              <a:rPr lang="de" sz="1800" u="sng">
                <a:solidFill>
                  <a:schemeClr val="hlink"/>
                </a:solidFill>
                <a:latin typeface="Calibri"/>
                <a:ea typeface="Calibri"/>
                <a:cs typeface="Calibri"/>
                <a:sym typeface="Calibri"/>
                <a:hlinkClick r:id="rId5"/>
              </a:rPr>
              <a:t>Wille &amp; Derous 2018</a:t>
            </a:r>
            <a:r>
              <a:rPr lang="de" sz="1800">
                <a:solidFill>
                  <a:srgbClr val="595959"/>
                </a:solidFill>
                <a:latin typeface="Calibri"/>
                <a:ea typeface="Calibri"/>
                <a:cs typeface="Calibri"/>
                <a:sym typeface="Calibri"/>
              </a:rPr>
              <a:t>]</a:t>
            </a:r>
            <a:endParaRPr sz="1800">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“You are a calm person” versus “you act calmly”</a:t>
            </a:r>
            <a:endParaRPr sz="1800">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Measured using the LCM and Brysbaert abstraction scores</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p:txBody>
      </p:sp>
      <p:pic>
        <p:nvPicPr>
          <p:cNvPr id="260" name="Google Shape;260;p39"/>
          <p:cNvPicPr preferRelativeResize="0"/>
          <p:nvPr/>
        </p:nvPicPr>
        <p:blipFill rotWithShape="1">
          <a:blip r:embed="rId6">
            <a:alphaModFix/>
          </a:blip>
          <a:srcRect b="0" l="0" r="0" t="0"/>
          <a:stretch/>
        </p:blipFill>
        <p:spPr>
          <a:xfrm>
            <a:off x="5499050" y="1005625"/>
            <a:ext cx="3076124" cy="2266749"/>
          </a:xfrm>
          <a:prstGeom prst="rect">
            <a:avLst/>
          </a:prstGeom>
          <a:noFill/>
          <a:ln>
            <a:noFill/>
          </a:ln>
        </p:spPr>
      </p:pic>
      <p:sp>
        <p:nvSpPr>
          <p:cNvPr id="261" name="Google Shape;261;p39"/>
          <p:cNvSpPr/>
          <p:nvPr/>
        </p:nvSpPr>
        <p:spPr>
          <a:xfrm>
            <a:off x="7517400" y="857275"/>
            <a:ext cx="1231200" cy="5685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65" name="Shape 265"/>
        <p:cNvGrpSpPr/>
        <p:nvPr/>
      </p:nvGrpSpPr>
      <p:grpSpPr>
        <a:xfrm>
          <a:off x="0" y="0"/>
          <a:ext cx="0" cy="0"/>
          <a:chOff x="0" y="0"/>
          <a:chExt cx="0" cy="0"/>
        </a:xfrm>
      </p:grpSpPr>
      <p:sp>
        <p:nvSpPr>
          <p:cNvPr id="266" name="Google Shape;266;p40"/>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267" name="Google Shape;267;p40"/>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268" name="Google Shape;268;p40"/>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LLM classification of gender orientation</a:t>
            </a:r>
            <a:endParaRPr b="0" i="0" sz="1400" u="none" cap="none" strike="noStrike">
              <a:solidFill>
                <a:srgbClr val="000000"/>
              </a:solidFill>
              <a:latin typeface="Arial"/>
              <a:ea typeface="Arial"/>
              <a:cs typeface="Arial"/>
              <a:sym typeface="Arial"/>
            </a:endParaRPr>
          </a:p>
        </p:txBody>
      </p:sp>
      <p:sp>
        <p:nvSpPr>
          <p:cNvPr id="269" name="Google Shape;269;p40"/>
          <p:cNvSpPr txBox="1"/>
          <p:nvPr/>
        </p:nvSpPr>
        <p:spPr>
          <a:xfrm>
            <a:off x="468305" y="1058850"/>
            <a:ext cx="5030700" cy="3695700"/>
          </a:xfrm>
          <a:prstGeom prst="rect">
            <a:avLst/>
          </a:prstGeom>
          <a:noFill/>
          <a:ln>
            <a:noFill/>
          </a:ln>
        </p:spPr>
        <p:txBody>
          <a:bodyPr anchorCtr="0" anchor="t" bIns="45700" lIns="91425" spcFirstLastPara="1" rIns="91425" wrap="square" tIns="45700">
            <a:noAutofit/>
          </a:bodyPr>
          <a:lstStyle/>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LLAMA-3-70B-instruct, API endpoint by KISSKI</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Chain of thought [</a:t>
            </a:r>
            <a:r>
              <a:rPr b="0" i="0" lang="de" sz="1800" u="sng" cap="none" strike="noStrike">
                <a:solidFill>
                  <a:schemeClr val="hlink"/>
                </a:solidFill>
                <a:latin typeface="Calibri"/>
                <a:ea typeface="Calibri"/>
                <a:cs typeface="Calibri"/>
                <a:sym typeface="Calibri"/>
                <a:hlinkClick r:id="rId3"/>
              </a:rPr>
              <a:t>Zhang et al. 2022</a:t>
            </a:r>
            <a:r>
              <a:rPr b="0" i="0" lang="de" sz="1800" u="none" cap="none" strike="noStrike">
                <a:solidFill>
                  <a:srgbClr val="595959"/>
                </a:solidFill>
                <a:latin typeface="Calibri"/>
                <a:ea typeface="Calibri"/>
                <a:cs typeface="Calibri"/>
                <a:sym typeface="Calibri"/>
              </a:rPr>
              <a:t>]</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Rate gender orientedness as one of 5 categories: </a:t>
            </a:r>
            <a:r>
              <a:rPr b="0" i="1" lang="de" sz="1800" u="none" cap="none" strike="noStrike">
                <a:solidFill>
                  <a:srgbClr val="595959"/>
                </a:solidFill>
                <a:latin typeface="Calibri"/>
                <a:ea typeface="Calibri"/>
                <a:cs typeface="Calibri"/>
                <a:sym typeface="Calibri"/>
              </a:rPr>
              <a:t>neutral, moderately male/female or strongly male/female oriented</a:t>
            </a:r>
            <a:endParaRPr b="0" i="1"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Return: json with classification, reasoning and confidence level</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It was surprisingly hard to get models to comment on this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270" name="Google Shape;270;p40"/>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271" name="Google Shape;271;p40"/>
          <p:cNvPicPr preferRelativeResize="0"/>
          <p:nvPr/>
        </p:nvPicPr>
        <p:blipFill rotWithShape="1">
          <a:blip r:embed="rId4">
            <a:alphaModFix/>
          </a:blip>
          <a:srcRect b="0" l="0" r="0" t="0"/>
          <a:stretch/>
        </p:blipFill>
        <p:spPr>
          <a:xfrm>
            <a:off x="5499054" y="1170450"/>
            <a:ext cx="3029299" cy="2232250"/>
          </a:xfrm>
          <a:prstGeom prst="rect">
            <a:avLst/>
          </a:prstGeom>
          <a:noFill/>
          <a:ln>
            <a:noFill/>
          </a:ln>
        </p:spPr>
      </p:pic>
      <p:sp>
        <p:nvSpPr>
          <p:cNvPr id="272" name="Google Shape;272;p40"/>
          <p:cNvSpPr/>
          <p:nvPr/>
        </p:nvSpPr>
        <p:spPr>
          <a:xfrm rot="-5400000">
            <a:off x="7707026" y="1327101"/>
            <a:ext cx="534900" cy="7659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76" name="Shape 276"/>
        <p:cNvGrpSpPr/>
        <p:nvPr/>
      </p:nvGrpSpPr>
      <p:grpSpPr>
        <a:xfrm>
          <a:off x="0" y="0"/>
          <a:ext cx="0" cy="0"/>
          <a:chOff x="0" y="0"/>
          <a:chExt cx="0" cy="0"/>
        </a:xfrm>
      </p:grpSpPr>
      <p:sp>
        <p:nvSpPr>
          <p:cNvPr id="277" name="Google Shape;277;p41"/>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278" name="Google Shape;278;p41"/>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279" name="Google Shape;279;p41"/>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Generating paraphrases </a:t>
            </a:r>
            <a:endParaRPr b="0" i="0" sz="1400" u="none" cap="none" strike="noStrike">
              <a:solidFill>
                <a:srgbClr val="000000"/>
              </a:solidFill>
              <a:latin typeface="Arial"/>
              <a:ea typeface="Arial"/>
              <a:cs typeface="Arial"/>
              <a:sym typeface="Arial"/>
            </a:endParaRPr>
          </a:p>
        </p:txBody>
      </p:sp>
      <p:sp>
        <p:nvSpPr>
          <p:cNvPr id="280" name="Google Shape;280;p41"/>
          <p:cNvSpPr txBox="1"/>
          <p:nvPr/>
        </p:nvSpPr>
        <p:spPr>
          <a:xfrm>
            <a:off x="468305" y="1058850"/>
            <a:ext cx="4957800" cy="3695700"/>
          </a:xfrm>
          <a:prstGeom prst="rect">
            <a:avLst/>
          </a:prstGeom>
          <a:noFill/>
          <a:ln>
            <a:noFill/>
          </a:ln>
        </p:spPr>
        <p:txBody>
          <a:bodyPr anchorCtr="0" anchor="t" bIns="45700" lIns="91425" spcFirstLastPara="1" rIns="91425" wrap="square" tIns="45700">
            <a:noAutofit/>
          </a:bodyPr>
          <a:lstStyle/>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Paraphrase each program description as:</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Targeted at male, female, neutral. </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Total of 45 paraphrased program </a:t>
            </a:r>
            <a:endParaRPr b="0" i="0" sz="1800" u="none" cap="none" strike="noStrike">
              <a:solidFill>
                <a:srgbClr val="595959"/>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descriptions</a:t>
            </a:r>
            <a:endParaRPr b="0" i="0" sz="1800" u="none" cap="none" strike="noStrike">
              <a:solidFill>
                <a:srgbClr val="595959"/>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50A5D2"/>
              </a:buClr>
              <a:buSzPts val="1872"/>
              <a:buFont typeface="Calibri"/>
              <a:buChar char="•"/>
            </a:pPr>
            <a:r>
              <a:rPr i="0" lang="de" sz="1800" u="none" cap="none" strike="noStrike">
                <a:solidFill>
                  <a:srgbClr val="595959"/>
                </a:solidFill>
                <a:latin typeface="Calibri"/>
                <a:ea typeface="Calibri"/>
                <a:cs typeface="Calibri"/>
                <a:sym typeface="Calibri"/>
              </a:rPr>
              <a:t>GPT-4</a:t>
            </a:r>
            <a:r>
              <a:rPr lang="de" sz="1800">
                <a:solidFill>
                  <a:srgbClr val="595959"/>
                </a:solidFill>
                <a:latin typeface="Calibri"/>
                <a:ea typeface="Calibri"/>
                <a:cs typeface="Calibri"/>
                <a:sym typeface="Calibri"/>
              </a:rPr>
              <a:t>, OpenAI API</a:t>
            </a:r>
            <a:endParaRPr sz="1800">
              <a:solidFill>
                <a:srgbClr val="595959"/>
              </a:solidFill>
              <a:latin typeface="Calibri"/>
              <a:ea typeface="Calibri"/>
              <a:cs typeface="Calibri"/>
              <a:sym typeface="Calibri"/>
            </a:endParaRPr>
          </a:p>
          <a:p>
            <a:pPr indent="-347472" lvl="1" marL="91440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Different model for evaluation and paraphrase to ensure independent judgement</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Prompts were written by a previous student:</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281" name="Google Shape;281;p41"/>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282" name="Google Shape;282;p41"/>
          <p:cNvPicPr preferRelativeResize="0"/>
          <p:nvPr/>
        </p:nvPicPr>
        <p:blipFill rotWithShape="1">
          <a:blip r:embed="rId3">
            <a:alphaModFix/>
          </a:blip>
          <a:srcRect b="0" l="0" r="0" t="0"/>
          <a:stretch/>
        </p:blipFill>
        <p:spPr>
          <a:xfrm>
            <a:off x="5482554" y="1170475"/>
            <a:ext cx="3029299" cy="2232250"/>
          </a:xfrm>
          <a:prstGeom prst="rect">
            <a:avLst/>
          </a:prstGeom>
          <a:noFill/>
          <a:ln>
            <a:noFill/>
          </a:ln>
        </p:spPr>
      </p:pic>
      <p:sp>
        <p:nvSpPr>
          <p:cNvPr id="283" name="Google Shape;283;p41"/>
          <p:cNvSpPr/>
          <p:nvPr/>
        </p:nvSpPr>
        <p:spPr>
          <a:xfrm>
            <a:off x="5267150" y="1880849"/>
            <a:ext cx="1590900" cy="18036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7" name="Shape 287"/>
        <p:cNvGrpSpPr/>
        <p:nvPr/>
      </p:nvGrpSpPr>
      <p:grpSpPr>
        <a:xfrm>
          <a:off x="0" y="0"/>
          <a:ext cx="0" cy="0"/>
          <a:chOff x="0" y="0"/>
          <a:chExt cx="0" cy="0"/>
        </a:xfrm>
      </p:grpSpPr>
      <p:sp>
        <p:nvSpPr>
          <p:cNvPr id="288" name="Google Shape;288;p42"/>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289" name="Google Shape;289;p42"/>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290" name="Google Shape;290;p42"/>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Generating paraphrases </a:t>
            </a:r>
            <a:endParaRPr b="0" i="0" sz="1400" u="none" cap="none" strike="noStrike">
              <a:solidFill>
                <a:srgbClr val="000000"/>
              </a:solidFill>
              <a:latin typeface="Arial"/>
              <a:ea typeface="Arial"/>
              <a:cs typeface="Arial"/>
              <a:sym typeface="Arial"/>
            </a:endParaRPr>
          </a:p>
        </p:txBody>
      </p:sp>
      <p:sp>
        <p:nvSpPr>
          <p:cNvPr id="291" name="Google Shape;291;p42"/>
          <p:cNvSpPr txBox="1"/>
          <p:nvPr/>
        </p:nvSpPr>
        <p:spPr>
          <a:xfrm>
            <a:off x="468297" y="1058850"/>
            <a:ext cx="8153100" cy="3695700"/>
          </a:xfrm>
          <a:prstGeom prst="rect">
            <a:avLst/>
          </a:prstGeom>
          <a:noFill/>
          <a:ln>
            <a:noFill/>
          </a:ln>
        </p:spPr>
        <p:txBody>
          <a:bodyPr anchorCtr="0" anchor="t" bIns="45700" lIns="91425" spcFirstLastPara="1" rIns="91425" wrap="square" tIns="45700">
            <a:noAutofit/>
          </a:bodyPr>
          <a:lstStyle/>
          <a:p>
            <a:pPr indent="0" lvl="0" marL="457200" marR="0" rtl="0" algn="l">
              <a:lnSpc>
                <a:spcPct val="100000"/>
              </a:lnSpc>
              <a:spcBef>
                <a:spcPts val="1200"/>
              </a:spcBef>
              <a:spcAft>
                <a:spcPts val="0"/>
              </a:spcAft>
              <a:buClr>
                <a:schemeClr val="dk1"/>
              </a:buClr>
              <a:buSzPts val="1100"/>
              <a:buFont typeface="Arial"/>
              <a:buNone/>
            </a:pPr>
            <a:r>
              <a:rPr b="0" i="0" lang="de" sz="1000" u="none" cap="none" strike="noStrike">
                <a:solidFill>
                  <a:schemeClr val="dk1"/>
                </a:solidFill>
                <a:latin typeface="Roboto Mono"/>
                <a:ea typeface="Roboto Mono"/>
                <a:cs typeface="Roboto Mono"/>
                <a:sym typeface="Roboto Mono"/>
              </a:rPr>
              <a:t>You are the coordinator and responsible for writing academic program descriptions for a university. , You need to rewrite the current program description delimited by triple quotes for the university website . This description was written by a previous program coordinator in order to attract &lt;GENDER&gt; candidates to the program, but the percentage of &lt;GENDER&gt; did not change after that. Rewrite the text to make more &lt;GENDER&gt; want to apply to this program. Use a vocabulary that speaks and correlates to &lt;GENDER&gt; according to your understanding. Please also incorporate the values that are important to &lt;GENDER&gt; in the text to help improve the program description. The resulting text should be cohesive and follow an academic style of writing. Please think and organize your tasks step-by-step.</a:t>
            </a:r>
            <a:br>
              <a:rPr b="0" i="0" lang="de" sz="1000" u="none" cap="none" strike="noStrike">
                <a:solidFill>
                  <a:schemeClr val="dk1"/>
                </a:solidFill>
                <a:latin typeface="Roboto Mono"/>
                <a:ea typeface="Roboto Mono"/>
                <a:cs typeface="Roboto Mono"/>
                <a:sym typeface="Roboto Mono"/>
              </a:rPr>
            </a:br>
            <a:r>
              <a:rPr b="0" i="0" lang="de" sz="1000" u="none" cap="none" strike="noStrike">
                <a:solidFill>
                  <a:schemeClr val="dk1"/>
                </a:solidFill>
                <a:latin typeface="Roboto Mono"/>
                <a:ea typeface="Roboto Mono"/>
                <a:cs typeface="Roboto Mono"/>
                <a:sym typeface="Roboto Mono"/>
              </a:rPr>
              <a:t> The text is the following:</a:t>
            </a:r>
            <a:endParaRPr b="0" i="0" sz="1000" u="none" cap="none" strike="noStrike">
              <a:solidFill>
                <a:schemeClr val="dk1"/>
              </a:solidFill>
              <a:latin typeface="Roboto Mono"/>
              <a:ea typeface="Roboto Mono"/>
              <a:cs typeface="Roboto Mono"/>
              <a:sym typeface="Roboto Mono"/>
            </a:endParaRPr>
          </a:p>
          <a:p>
            <a:pPr indent="0" lvl="0" marL="457200" marR="0" rtl="0" algn="l">
              <a:lnSpc>
                <a:spcPct val="100000"/>
              </a:lnSpc>
              <a:spcBef>
                <a:spcPts val="1200"/>
              </a:spcBef>
              <a:spcAft>
                <a:spcPts val="0"/>
              </a:spcAft>
              <a:buClr>
                <a:schemeClr val="dk1"/>
              </a:buClr>
              <a:buSzPts val="1100"/>
              <a:buFont typeface="Arial"/>
              <a:buNone/>
            </a:pPr>
            <a:r>
              <a:rPr b="0" i="0" lang="de" sz="1100" u="none" cap="none" strike="noStrike">
                <a:solidFill>
                  <a:schemeClr val="dk1"/>
                </a:solidFill>
                <a:latin typeface="Arial"/>
                <a:ea typeface="Arial"/>
                <a:cs typeface="Arial"/>
                <a:sym typeface="Arial"/>
              </a:rPr>
              <a:t>“””</a:t>
            </a:r>
            <a:br>
              <a:rPr b="0" i="0" lang="de" sz="1100" u="none" cap="none" strike="noStrike">
                <a:solidFill>
                  <a:schemeClr val="dk1"/>
                </a:solidFill>
                <a:latin typeface="Arial"/>
                <a:ea typeface="Arial"/>
                <a:cs typeface="Arial"/>
                <a:sym typeface="Arial"/>
              </a:rPr>
            </a:br>
            <a:r>
              <a:rPr b="0" i="0" lang="de" sz="1000" u="none" cap="none" strike="noStrike">
                <a:solidFill>
                  <a:schemeClr val="dk1"/>
                </a:solidFill>
                <a:latin typeface="Roboto Mono"/>
                <a:ea typeface="Roboto Mono"/>
                <a:cs typeface="Roboto Mono"/>
                <a:sym typeface="Roboto Mono"/>
              </a:rPr>
              <a:t> &lt;TEXT&gt;</a:t>
            </a:r>
            <a:endParaRPr b="0" i="0" sz="1000" u="none" cap="none" strike="noStrike">
              <a:solidFill>
                <a:schemeClr val="dk1"/>
              </a:solidFill>
              <a:latin typeface="Roboto Mono"/>
              <a:ea typeface="Roboto Mono"/>
              <a:cs typeface="Roboto Mono"/>
              <a:sym typeface="Roboto Mono"/>
            </a:endParaRPr>
          </a:p>
          <a:p>
            <a:pPr indent="0" lvl="0" marL="457200" marR="0" rtl="0" algn="l">
              <a:lnSpc>
                <a:spcPct val="100000"/>
              </a:lnSpc>
              <a:spcBef>
                <a:spcPts val="1200"/>
              </a:spcBef>
              <a:spcAft>
                <a:spcPts val="0"/>
              </a:spcAft>
              <a:buClr>
                <a:schemeClr val="dk1"/>
              </a:buClr>
              <a:buSzPts val="1100"/>
              <a:buFont typeface="Arial"/>
              <a:buNone/>
            </a:pPr>
            <a:r>
              <a:rPr b="0" i="0" lang="de" sz="1100" u="none" cap="none" strike="noStrike">
                <a:solidFill>
                  <a:schemeClr val="dk1"/>
                </a:solidFill>
                <a:latin typeface="Arial"/>
                <a:ea typeface="Arial"/>
                <a:cs typeface="Arial"/>
                <a:sym typeface="Arial"/>
              </a:rPr>
              <a:t>“””</a:t>
            </a:r>
            <a:endParaRPr b="0" i="0" sz="1100" u="none" cap="none" strike="noStrike">
              <a:solidFill>
                <a:schemeClr val="dk1"/>
              </a:solidFill>
              <a:latin typeface="Arial"/>
              <a:ea typeface="Arial"/>
              <a:cs typeface="Arial"/>
              <a:sym typeface="Arial"/>
            </a:endParaRPr>
          </a:p>
          <a:p>
            <a:pPr indent="-281178" lvl="0" marL="285750" marR="0" rtl="0" algn="l">
              <a:lnSpc>
                <a:spcPct val="100000"/>
              </a:lnSpc>
              <a:spcBef>
                <a:spcPts val="120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Taking on a persona gave more distinguished results</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chemeClr val="dk1"/>
              </a:buClr>
              <a:buSzPts val="11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b="0" i="0" sz="1100" u="none" cap="none" strike="noStrike">
              <a:solidFill>
                <a:schemeClr val="dk1"/>
              </a:solidFill>
              <a:latin typeface="Arial"/>
              <a:ea typeface="Arial"/>
              <a:cs typeface="Arial"/>
              <a:sym typeface="Arial"/>
            </a:endParaRPr>
          </a:p>
        </p:txBody>
      </p:sp>
      <p:sp>
        <p:nvSpPr>
          <p:cNvPr id="292" name="Google Shape;292;p42"/>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3"/>
          <p:cNvSpPr txBox="1"/>
          <p:nvPr>
            <p:ph type="title"/>
          </p:nvPr>
        </p:nvSpPr>
        <p:spPr>
          <a:xfrm>
            <a:off x="4990780" y="2358998"/>
            <a:ext cx="3862800" cy="5961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SzPts val="1400"/>
              <a:buNone/>
            </a:pPr>
            <a:r>
              <a:rPr lang="de"/>
              <a:t>Results</a:t>
            </a:r>
            <a:endParaRPr/>
          </a:p>
        </p:txBody>
      </p:sp>
      <p:sp>
        <p:nvSpPr>
          <p:cNvPr id="298" name="Google Shape;298;p43"/>
          <p:cNvSpPr txBox="1"/>
          <p:nvPr>
            <p:ph idx="12" type="sldNum"/>
          </p:nvPr>
        </p:nvSpPr>
        <p:spPr>
          <a:xfrm>
            <a:off x="8322469" y="4894524"/>
            <a:ext cx="603000" cy="128400"/>
          </a:xfrm>
          <a:prstGeom prst="rect">
            <a:avLst/>
          </a:prstGeom>
          <a:noFill/>
          <a:ln>
            <a:noFill/>
          </a:ln>
        </p:spPr>
        <p:txBody>
          <a:bodyPr anchorCtr="0" anchor="t"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de"/>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5" name="Shape 125"/>
        <p:cNvGrpSpPr/>
        <p:nvPr/>
      </p:nvGrpSpPr>
      <p:grpSpPr>
        <a:xfrm>
          <a:off x="0" y="0"/>
          <a:ext cx="0" cy="0"/>
          <a:chOff x="0" y="0"/>
          <a:chExt cx="0" cy="0"/>
        </a:xfrm>
      </p:grpSpPr>
      <p:sp>
        <p:nvSpPr>
          <p:cNvPr id="126" name="Google Shape;126;p26"/>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127" name="Google Shape;127;p26"/>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128" name="Google Shape;128;p26"/>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Outline</a:t>
            </a:r>
            <a:endParaRPr b="0" i="0" sz="1400" u="none" cap="none" strike="noStrike">
              <a:solidFill>
                <a:srgbClr val="000000"/>
              </a:solidFill>
              <a:latin typeface="Arial"/>
              <a:ea typeface="Arial"/>
              <a:cs typeface="Arial"/>
              <a:sym typeface="Arial"/>
            </a:endParaRPr>
          </a:p>
        </p:txBody>
      </p:sp>
      <p:sp>
        <p:nvSpPr>
          <p:cNvPr id="129" name="Google Shape;129;p26"/>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342900" lvl="0" marL="457200" marR="0" rtl="0" algn="l">
              <a:lnSpc>
                <a:spcPct val="100000"/>
              </a:lnSpc>
              <a:spcBef>
                <a:spcPts val="0"/>
              </a:spcBef>
              <a:spcAft>
                <a:spcPts val="0"/>
              </a:spcAft>
              <a:buClr>
                <a:srgbClr val="595959"/>
              </a:buClr>
              <a:buSzPts val="1800"/>
              <a:buFont typeface="Calibri"/>
              <a:buAutoNum type="arabicPeriod"/>
            </a:pPr>
            <a:r>
              <a:rPr b="0" i="0" lang="de" sz="1800" u="none" cap="none" strike="noStrike">
                <a:solidFill>
                  <a:srgbClr val="595959"/>
                </a:solidFill>
                <a:latin typeface="Calibri"/>
                <a:ea typeface="Calibri"/>
                <a:cs typeface="Calibri"/>
                <a:sym typeface="Calibri"/>
              </a:rPr>
              <a:t>Motivation</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95959"/>
              </a:buClr>
              <a:buSzPts val="1800"/>
              <a:buFont typeface="Calibri"/>
              <a:buAutoNum type="arabicPeriod"/>
            </a:pPr>
            <a:r>
              <a:rPr b="0" i="0" lang="de" sz="1800" u="none" cap="none" strike="noStrike">
                <a:solidFill>
                  <a:srgbClr val="595959"/>
                </a:solidFill>
                <a:latin typeface="Calibri"/>
                <a:ea typeface="Calibri"/>
                <a:cs typeface="Calibri"/>
                <a:sym typeface="Calibri"/>
              </a:rPr>
              <a:t>Past approaches</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95959"/>
              </a:buClr>
              <a:buSzPts val="1800"/>
              <a:buFont typeface="Calibri"/>
              <a:buAutoNum type="arabicPeriod"/>
            </a:pPr>
            <a:r>
              <a:rPr b="0" i="0" lang="de" sz="1800" u="none" cap="none" strike="noStrike">
                <a:solidFill>
                  <a:srgbClr val="595959"/>
                </a:solidFill>
                <a:latin typeface="Calibri"/>
                <a:ea typeface="Calibri"/>
                <a:cs typeface="Calibri"/>
                <a:sym typeface="Calibri"/>
              </a:rPr>
              <a:t>Research Questions</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95959"/>
              </a:buClr>
              <a:buSzPts val="1800"/>
              <a:buFont typeface="Calibri"/>
              <a:buAutoNum type="arabicPeriod"/>
            </a:pPr>
            <a:r>
              <a:rPr b="0" i="0" lang="de" sz="1800" u="none" cap="none" strike="noStrike">
                <a:solidFill>
                  <a:srgbClr val="595959"/>
                </a:solidFill>
                <a:latin typeface="Calibri"/>
                <a:ea typeface="Calibri"/>
                <a:cs typeface="Calibri"/>
                <a:sym typeface="Calibri"/>
              </a:rPr>
              <a:t>Methodology</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95959"/>
              </a:buClr>
              <a:buSzPts val="1800"/>
              <a:buFont typeface="Calibri"/>
              <a:buAutoNum type="arabicPeriod"/>
            </a:pPr>
            <a:r>
              <a:rPr b="0" i="0" lang="de" sz="1800" u="none" cap="none" strike="noStrike">
                <a:solidFill>
                  <a:srgbClr val="595959"/>
                </a:solidFill>
                <a:latin typeface="Calibri"/>
                <a:ea typeface="Calibri"/>
                <a:cs typeface="Calibri"/>
                <a:sym typeface="Calibri"/>
              </a:rPr>
              <a:t>Results &amp; Takeaways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130" name="Google Shape;130;p26"/>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02" name="Shape 302"/>
        <p:cNvGrpSpPr/>
        <p:nvPr/>
      </p:nvGrpSpPr>
      <p:grpSpPr>
        <a:xfrm>
          <a:off x="0" y="0"/>
          <a:ext cx="0" cy="0"/>
          <a:chOff x="0" y="0"/>
          <a:chExt cx="0" cy="0"/>
        </a:xfrm>
      </p:grpSpPr>
      <p:sp>
        <p:nvSpPr>
          <p:cNvPr id="303" name="Google Shape;303;p44"/>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04" name="Google Shape;304;p44"/>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05" name="Google Shape;305;p44"/>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RQ1: How good are LLMs at generating paraphrases?</a:t>
            </a:r>
            <a:endParaRPr b="0" i="0" sz="1400" u="none" cap="none" strike="noStrike">
              <a:solidFill>
                <a:srgbClr val="000000"/>
              </a:solidFill>
              <a:latin typeface="Arial"/>
              <a:ea typeface="Arial"/>
              <a:cs typeface="Arial"/>
              <a:sym typeface="Arial"/>
            </a:endParaRPr>
          </a:p>
        </p:txBody>
      </p:sp>
      <p:sp>
        <p:nvSpPr>
          <p:cNvPr id="306" name="Google Shape;306;p44"/>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We use three metrics to evaluate the paraphrased texts: </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Agentic/communal</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LLAMA classification</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chemeClr val="lt2"/>
              </a:buClr>
              <a:buSzPts val="1800"/>
              <a:buFont typeface="Calibri"/>
              <a:buChar char="○"/>
            </a:pPr>
            <a:r>
              <a:rPr lang="de" sz="1800">
                <a:solidFill>
                  <a:srgbClr val="595959"/>
                </a:solidFill>
                <a:latin typeface="Calibri"/>
                <a:ea typeface="Calibri"/>
                <a:cs typeface="Calibri"/>
                <a:sym typeface="Calibri"/>
              </a:rPr>
              <a:t>Trait/behavior</a:t>
            </a:r>
            <a:endParaRPr b="0" i="0" sz="1800" u="none" cap="none" strike="noStrike">
              <a:solidFill>
                <a:schemeClr val="lt2"/>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What would “success” in generating paraphrases mean?</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1" lang="de" sz="1800" u="none" cap="none" strike="noStrike">
                <a:solidFill>
                  <a:srgbClr val="595959"/>
                </a:solidFill>
                <a:latin typeface="Calibri"/>
                <a:ea typeface="Calibri"/>
                <a:cs typeface="Calibri"/>
                <a:sym typeface="Calibri"/>
              </a:rPr>
              <a:t>The texts rewritten as male also get scored as more male, ideally by multiple metrics. The same goes for female and neutrally paraphrased texts.</a:t>
            </a:r>
            <a:endParaRPr b="0" i="1"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1"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Is this the case?</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1"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307" name="Google Shape;307;p44"/>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1" name="Shape 311"/>
        <p:cNvGrpSpPr/>
        <p:nvPr/>
      </p:nvGrpSpPr>
      <p:grpSpPr>
        <a:xfrm>
          <a:off x="0" y="0"/>
          <a:ext cx="0" cy="0"/>
          <a:chOff x="0" y="0"/>
          <a:chExt cx="0" cy="0"/>
        </a:xfrm>
      </p:grpSpPr>
      <p:sp>
        <p:nvSpPr>
          <p:cNvPr id="312" name="Google Shape;312;p45"/>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13" name="Google Shape;313;p45"/>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14" name="Google Shape;314;p45"/>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RQ1: How good are LLMs at generating paraphrases?</a:t>
            </a:r>
            <a:endParaRPr b="0" i="0" sz="1400" u="none" cap="none" strike="noStrike">
              <a:solidFill>
                <a:srgbClr val="000000"/>
              </a:solidFill>
              <a:latin typeface="Arial"/>
              <a:ea typeface="Arial"/>
              <a:cs typeface="Arial"/>
              <a:sym typeface="Arial"/>
            </a:endParaRPr>
          </a:p>
        </p:txBody>
      </p:sp>
      <p:sp>
        <p:nvSpPr>
          <p:cNvPr id="315" name="Google Shape;315;p45"/>
          <p:cNvSpPr txBox="1"/>
          <p:nvPr/>
        </p:nvSpPr>
        <p:spPr>
          <a:xfrm>
            <a:off x="468300" y="1058850"/>
            <a:ext cx="35625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Agentic/communal:</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1" lang="de" sz="1800" u="none" cap="none" strike="noStrike">
                <a:solidFill>
                  <a:srgbClr val="595959"/>
                </a:solidFill>
                <a:latin typeface="Calibri"/>
                <a:ea typeface="Calibri"/>
                <a:cs typeface="Calibri"/>
                <a:sym typeface="Calibri"/>
              </a:rPr>
              <a:t>Higher score = female</a:t>
            </a:r>
            <a:endParaRPr b="0" i="1"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1" lang="de" sz="1800" u="none" cap="none" strike="noStrike">
                <a:solidFill>
                  <a:srgbClr val="595959"/>
                </a:solidFill>
                <a:latin typeface="Calibri"/>
                <a:ea typeface="Calibri"/>
                <a:cs typeface="Calibri"/>
                <a:sym typeface="Calibri"/>
              </a:rPr>
              <a:t>Lower score = male</a:t>
            </a:r>
            <a:endParaRPr b="0" i="1"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1"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Texts that are paraphrased as male/female also show a matching value shift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Neutral texts stay the same</a:t>
            </a:r>
            <a:endParaRPr b="0" i="1"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1"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Successful paraphrases?</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Yes!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316" name="Google Shape;316;p45"/>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317" name="Google Shape;317;p45"/>
          <p:cNvPicPr preferRelativeResize="0"/>
          <p:nvPr/>
        </p:nvPicPr>
        <p:blipFill rotWithShape="1">
          <a:blip r:embed="rId4">
            <a:alphaModFix/>
          </a:blip>
          <a:srcRect b="0" l="0" r="0" t="0"/>
          <a:stretch/>
        </p:blipFill>
        <p:spPr>
          <a:xfrm>
            <a:off x="3861000" y="823875"/>
            <a:ext cx="4319574" cy="4319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21" name="Shape 321"/>
        <p:cNvGrpSpPr/>
        <p:nvPr/>
      </p:nvGrpSpPr>
      <p:grpSpPr>
        <a:xfrm>
          <a:off x="0" y="0"/>
          <a:ext cx="0" cy="0"/>
          <a:chOff x="0" y="0"/>
          <a:chExt cx="0" cy="0"/>
        </a:xfrm>
      </p:grpSpPr>
      <p:sp>
        <p:nvSpPr>
          <p:cNvPr id="322" name="Google Shape;322;p46"/>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23" name="Google Shape;323;p46"/>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24" name="Google Shape;324;p46"/>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RQ1: How good are LLMs at generating paraphrases?</a:t>
            </a:r>
            <a:endParaRPr b="0" i="0" sz="1400" u="none" cap="none" strike="noStrike">
              <a:solidFill>
                <a:srgbClr val="000000"/>
              </a:solidFill>
              <a:latin typeface="Arial"/>
              <a:ea typeface="Arial"/>
              <a:cs typeface="Arial"/>
              <a:sym typeface="Arial"/>
            </a:endParaRPr>
          </a:p>
        </p:txBody>
      </p:sp>
      <p:sp>
        <p:nvSpPr>
          <p:cNvPr id="325" name="Google Shape;325;p46"/>
          <p:cNvSpPr txBox="1"/>
          <p:nvPr/>
        </p:nvSpPr>
        <p:spPr>
          <a:xfrm>
            <a:off x="468307" y="1058850"/>
            <a:ext cx="34884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LLAMA classification</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Categorical rating: </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Strongly male oriented</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Moderately male oriented</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Neutral</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Moderately female oriented</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Strongly female oriented</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Successful paraphrases?</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Yes!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326" name="Google Shape;326;p46"/>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327" name="Google Shape;327;p46"/>
          <p:cNvPicPr preferRelativeResize="0"/>
          <p:nvPr/>
        </p:nvPicPr>
        <p:blipFill rotWithShape="1">
          <a:blip r:embed="rId3">
            <a:alphaModFix/>
          </a:blip>
          <a:srcRect b="0" l="0" r="0" t="0"/>
          <a:stretch/>
        </p:blipFill>
        <p:spPr>
          <a:xfrm>
            <a:off x="4175275" y="793300"/>
            <a:ext cx="3523500" cy="42693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1" name="Shape 331"/>
        <p:cNvGrpSpPr/>
        <p:nvPr/>
      </p:nvGrpSpPr>
      <p:grpSpPr>
        <a:xfrm>
          <a:off x="0" y="0"/>
          <a:ext cx="0" cy="0"/>
          <a:chOff x="0" y="0"/>
          <a:chExt cx="0" cy="0"/>
        </a:xfrm>
      </p:grpSpPr>
      <p:sp>
        <p:nvSpPr>
          <p:cNvPr id="332" name="Google Shape;332;p47"/>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33" name="Google Shape;333;p47"/>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34" name="Google Shape;334;p47"/>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RQ1: How good are LLMs at generating </a:t>
            </a:r>
            <a:r>
              <a:rPr b="0" i="0" lang="de" sz="2400" u="none" cap="none" strike="noStrike">
                <a:solidFill>
                  <a:srgbClr val="005F9B"/>
                </a:solidFill>
                <a:latin typeface="Calibri"/>
                <a:ea typeface="Calibri"/>
                <a:cs typeface="Calibri"/>
                <a:sym typeface="Calibri"/>
              </a:rPr>
              <a:t>paraphrases</a:t>
            </a:r>
            <a:r>
              <a:rPr b="0" i="0" lang="de" sz="2400" u="none" cap="none" strike="noStrike">
                <a:solidFill>
                  <a:srgbClr val="005F9B"/>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
        <p:nvSpPr>
          <p:cNvPr id="335" name="Google Shape;335;p47"/>
          <p:cNvSpPr txBox="1"/>
          <p:nvPr/>
        </p:nvSpPr>
        <p:spPr>
          <a:xfrm>
            <a:off x="468307" y="1058850"/>
            <a:ext cx="34884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lang="de" sz="1800">
                <a:solidFill>
                  <a:srgbClr val="595959"/>
                </a:solidFill>
                <a:latin typeface="Calibri"/>
                <a:ea typeface="Calibri"/>
                <a:cs typeface="Calibri"/>
                <a:sym typeface="Calibri"/>
              </a:rPr>
              <a:t>Trait/behavior</a:t>
            </a:r>
            <a:endParaRPr sz="1800">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Lower score -&gt; behavior</a:t>
            </a:r>
            <a:endParaRPr sz="1800">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Higher score -&gt; trait</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Not as clear a result as for the other metrics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Sidenote: </a:t>
            </a:r>
            <a:r>
              <a:rPr lang="de" sz="1800">
                <a:solidFill>
                  <a:srgbClr val="595959"/>
                </a:solidFill>
                <a:latin typeface="Calibri"/>
                <a:ea typeface="Calibri"/>
                <a:cs typeface="Calibri"/>
                <a:sym typeface="Calibri"/>
              </a:rPr>
              <a:t>Paraphrases</a:t>
            </a:r>
            <a:r>
              <a:rPr lang="de" sz="1800">
                <a:solidFill>
                  <a:srgbClr val="595959"/>
                </a:solidFill>
                <a:latin typeface="Calibri"/>
                <a:ea typeface="Calibri"/>
                <a:cs typeface="Calibri"/>
                <a:sym typeface="Calibri"/>
              </a:rPr>
              <a:t> are consistently close to the original texts. Mean cosine similarity of embeddings: 0.87, standard deviation: 0.05</a:t>
            </a:r>
            <a:endParaRPr sz="1050">
              <a:solidFill>
                <a:srgbClr val="6A9955"/>
              </a:solidFill>
              <a:highlight>
                <a:srgbClr val="1F1F1F"/>
              </a:highlight>
              <a:latin typeface="Courier New"/>
              <a:ea typeface="Courier New"/>
              <a:cs typeface="Courier New"/>
              <a:sym typeface="Courier New"/>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336" name="Google Shape;336;p47"/>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337" name="Google Shape;337;p47"/>
          <p:cNvPicPr preferRelativeResize="0"/>
          <p:nvPr/>
        </p:nvPicPr>
        <p:blipFill>
          <a:blip r:embed="rId4">
            <a:alphaModFix/>
          </a:blip>
          <a:stretch>
            <a:fillRect/>
          </a:stretch>
        </p:blipFill>
        <p:spPr>
          <a:xfrm>
            <a:off x="4430575" y="771500"/>
            <a:ext cx="4129650" cy="40670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41" name="Shape 341"/>
        <p:cNvGrpSpPr/>
        <p:nvPr/>
      </p:nvGrpSpPr>
      <p:grpSpPr>
        <a:xfrm>
          <a:off x="0" y="0"/>
          <a:ext cx="0" cy="0"/>
          <a:chOff x="0" y="0"/>
          <a:chExt cx="0" cy="0"/>
        </a:xfrm>
      </p:grpSpPr>
      <p:sp>
        <p:nvSpPr>
          <p:cNvPr id="342" name="Google Shape;342;p48"/>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43" name="Google Shape;343;p48"/>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44" name="Google Shape;344;p48"/>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RQ2: Do LLMs agree with traditional metrics? </a:t>
            </a:r>
            <a:endParaRPr b="0" i="0" sz="1400" u="none" cap="none" strike="noStrike">
              <a:solidFill>
                <a:srgbClr val="000000"/>
              </a:solidFill>
              <a:latin typeface="Arial"/>
              <a:ea typeface="Arial"/>
              <a:cs typeface="Arial"/>
              <a:sym typeface="Arial"/>
            </a:endParaRPr>
          </a:p>
        </p:txBody>
      </p:sp>
      <p:sp>
        <p:nvSpPr>
          <p:cNvPr id="345" name="Google Shape;345;p48"/>
          <p:cNvSpPr txBox="1"/>
          <p:nvPr/>
        </p:nvSpPr>
        <p:spPr>
          <a:xfrm>
            <a:off x="431862" y="1058862"/>
            <a:ext cx="8280300" cy="3695700"/>
          </a:xfrm>
          <a:prstGeom prst="rect">
            <a:avLst/>
          </a:prstGeom>
          <a:noFill/>
          <a:ln>
            <a:noFill/>
          </a:ln>
        </p:spPr>
        <p:txBody>
          <a:bodyPr anchorCtr="0" anchor="t" bIns="45700" lIns="91425" spcFirstLastPara="1" rIns="91425" wrap="square" tIns="45700">
            <a:noAutofit/>
          </a:bodyPr>
          <a:lstStyle/>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One way to answer: In how many cases do agentic/communal and LLAMA agree?</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Translate agentic/communal to a five fold categorical value and compare the outcomes:</a:t>
            </a:r>
            <a:endParaRPr b="0" i="0" sz="1800" u="none" cap="none" strike="noStrike">
              <a:solidFill>
                <a:srgbClr val="595959"/>
              </a:solidFill>
              <a:latin typeface="Calibri"/>
              <a:ea typeface="Calibri"/>
              <a:cs typeface="Calibri"/>
              <a:sym typeface="Calibri"/>
            </a:endParaRPr>
          </a:p>
          <a:p>
            <a:pPr indent="-347472" lvl="1" marL="914400" rtl="0" algn="l">
              <a:spcBef>
                <a:spcPts val="0"/>
              </a:spcBef>
              <a:spcAft>
                <a:spcPts val="0"/>
              </a:spcAft>
              <a:buClr>
                <a:srgbClr val="595959"/>
              </a:buClr>
              <a:buSzPts val="1872"/>
              <a:buFont typeface="Calibri"/>
              <a:buChar char="○"/>
            </a:pPr>
            <a:r>
              <a:rPr lang="de" sz="1800">
                <a:solidFill>
                  <a:srgbClr val="595959"/>
                </a:solidFill>
                <a:latin typeface="Calibri"/>
                <a:ea typeface="Calibri"/>
                <a:cs typeface="Calibri"/>
                <a:sym typeface="Calibri"/>
              </a:rPr>
              <a:t>Kendall’s</a:t>
            </a:r>
            <a:r>
              <a:rPr lang="de" sz="1800">
                <a:solidFill>
                  <a:srgbClr val="595959"/>
                </a:solidFill>
                <a:latin typeface="Calibri"/>
                <a:ea typeface="Calibri"/>
                <a:cs typeface="Calibri"/>
                <a:sym typeface="Calibri"/>
              </a:rPr>
              <a:t> Tau for agentic/communal and LLMs: 0.14 </a:t>
            </a:r>
            <a:endParaRPr sz="1800">
              <a:solidFill>
                <a:srgbClr val="595959"/>
              </a:solidFill>
              <a:latin typeface="Calibri"/>
              <a:ea typeface="Calibri"/>
              <a:cs typeface="Calibri"/>
              <a:sym typeface="Calibri"/>
            </a:endParaRPr>
          </a:p>
          <a:p>
            <a:pPr indent="-347472" lvl="1" marL="914400" rtl="0" algn="l">
              <a:spcBef>
                <a:spcPts val="0"/>
              </a:spcBef>
              <a:spcAft>
                <a:spcPts val="0"/>
              </a:spcAft>
              <a:buClr>
                <a:srgbClr val="595959"/>
              </a:buClr>
              <a:buSzPts val="1872"/>
              <a:buFont typeface="Calibri"/>
              <a:buChar char="○"/>
            </a:pPr>
            <a:r>
              <a:rPr lang="de" sz="1800">
                <a:solidFill>
                  <a:srgbClr val="595959"/>
                </a:solidFill>
                <a:latin typeface="Calibri"/>
                <a:ea typeface="Calibri"/>
                <a:cs typeface="Calibri"/>
                <a:sym typeface="Calibri"/>
              </a:rPr>
              <a:t>Kendall’s Tau for trait/behavior and LLMs: 0.21</a:t>
            </a:r>
            <a:endParaRPr sz="1800">
              <a:solidFill>
                <a:srgbClr val="595959"/>
              </a:solidFill>
              <a:latin typeface="Calibri"/>
              <a:ea typeface="Calibri"/>
              <a:cs typeface="Calibri"/>
              <a:sym typeface="Calibri"/>
            </a:endParaRPr>
          </a:p>
          <a:p>
            <a:pPr indent="0" lvl="0" marL="0" rtl="0" algn="l">
              <a:spcBef>
                <a:spcPts val="0"/>
              </a:spcBef>
              <a:spcAft>
                <a:spcPts val="0"/>
              </a:spcAft>
              <a:buNone/>
            </a:pPr>
            <a:r>
              <a:t/>
            </a:r>
            <a:endParaRPr sz="1800">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No (strong) evidence that metrics and </a:t>
            </a:r>
            <a:r>
              <a:rPr lang="de" sz="1800">
                <a:solidFill>
                  <a:srgbClr val="595959"/>
                </a:solidFill>
                <a:latin typeface="Calibri"/>
                <a:ea typeface="Calibri"/>
                <a:cs typeface="Calibri"/>
                <a:sym typeface="Calibri"/>
              </a:rPr>
              <a:t>LLAMA's</a:t>
            </a:r>
            <a:r>
              <a:rPr lang="de" sz="1800">
                <a:solidFill>
                  <a:srgbClr val="595959"/>
                </a:solidFill>
                <a:latin typeface="Calibri"/>
                <a:ea typeface="Calibri"/>
                <a:cs typeface="Calibri"/>
                <a:sym typeface="Calibri"/>
              </a:rPr>
              <a:t> judgement are correlated</a:t>
            </a:r>
            <a:endParaRPr sz="1800">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The interesting part here is this: Why is agreement so low?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346" name="Google Shape;346;p48"/>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50" name="Shape 350"/>
        <p:cNvGrpSpPr/>
        <p:nvPr/>
      </p:nvGrpSpPr>
      <p:grpSpPr>
        <a:xfrm>
          <a:off x="0" y="0"/>
          <a:ext cx="0" cy="0"/>
          <a:chOff x="0" y="0"/>
          <a:chExt cx="0" cy="0"/>
        </a:xfrm>
      </p:grpSpPr>
      <p:sp>
        <p:nvSpPr>
          <p:cNvPr id="351" name="Google Shape;351;p49"/>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52" name="Google Shape;352;p49"/>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53" name="Google Shape;353;p49"/>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RQ2: Do LLMs agree with traditional metrics? </a:t>
            </a:r>
            <a:endParaRPr b="0" i="0" sz="1400" u="none" cap="none" strike="noStrike">
              <a:solidFill>
                <a:srgbClr val="000000"/>
              </a:solidFill>
              <a:latin typeface="Arial"/>
              <a:ea typeface="Arial"/>
              <a:cs typeface="Arial"/>
              <a:sym typeface="Arial"/>
            </a:endParaRPr>
          </a:p>
        </p:txBody>
      </p:sp>
      <p:sp>
        <p:nvSpPr>
          <p:cNvPr id="354" name="Google Shape;354;p49"/>
          <p:cNvSpPr txBox="1"/>
          <p:nvPr/>
        </p:nvSpPr>
        <p:spPr>
          <a:xfrm>
            <a:off x="431843" y="1058850"/>
            <a:ext cx="83751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Why is agreement so low?</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LLAMA hardly assigns extreme scores</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This reflects what we’ve already seen during prompting</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LLAMA hardly predicts female scores. Does not predict a single female score for the original program descriptions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355" name="Google Shape;355;p49"/>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59" name="Shape 359"/>
        <p:cNvGrpSpPr/>
        <p:nvPr/>
      </p:nvGrpSpPr>
      <p:grpSpPr>
        <a:xfrm>
          <a:off x="0" y="0"/>
          <a:ext cx="0" cy="0"/>
          <a:chOff x="0" y="0"/>
          <a:chExt cx="0" cy="0"/>
        </a:xfrm>
      </p:grpSpPr>
      <p:sp>
        <p:nvSpPr>
          <p:cNvPr id="360" name="Google Shape;360;p50"/>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61" name="Google Shape;361;p50"/>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62" name="Google Shape;362;p50"/>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RQ2: Do LLMs agree with traditional metrics? </a:t>
            </a:r>
            <a:endParaRPr b="0" i="0" sz="1400" u="none" cap="none" strike="noStrike">
              <a:solidFill>
                <a:srgbClr val="000000"/>
              </a:solidFill>
              <a:latin typeface="Arial"/>
              <a:ea typeface="Arial"/>
              <a:cs typeface="Arial"/>
              <a:sym typeface="Arial"/>
            </a:endParaRPr>
          </a:p>
        </p:txBody>
      </p:sp>
      <p:sp>
        <p:nvSpPr>
          <p:cNvPr id="363" name="Google Shape;363;p50"/>
          <p:cNvSpPr txBox="1"/>
          <p:nvPr/>
        </p:nvSpPr>
        <p:spPr>
          <a:xfrm>
            <a:off x="431843" y="1058850"/>
            <a:ext cx="8375100" cy="3695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364" name="Google Shape;364;p50"/>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365" name="Google Shape;365;p50"/>
          <p:cNvPicPr preferRelativeResize="0"/>
          <p:nvPr/>
        </p:nvPicPr>
        <p:blipFill>
          <a:blip r:embed="rId4">
            <a:alphaModFix/>
          </a:blip>
          <a:stretch>
            <a:fillRect/>
          </a:stretch>
        </p:blipFill>
        <p:spPr>
          <a:xfrm>
            <a:off x="898473" y="885500"/>
            <a:ext cx="7019699" cy="39897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69" name="Shape 369"/>
        <p:cNvGrpSpPr/>
        <p:nvPr/>
      </p:nvGrpSpPr>
      <p:grpSpPr>
        <a:xfrm>
          <a:off x="0" y="0"/>
          <a:ext cx="0" cy="0"/>
          <a:chOff x="0" y="0"/>
          <a:chExt cx="0" cy="0"/>
        </a:xfrm>
      </p:grpSpPr>
      <p:sp>
        <p:nvSpPr>
          <p:cNvPr id="370" name="Google Shape;370;p51"/>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71" name="Google Shape;371;p51"/>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72" name="Google Shape;372;p51"/>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RQ2: Do LLMs agree with traditional metrics? </a:t>
            </a:r>
            <a:endParaRPr b="0" i="0" sz="1400" u="none" cap="none" strike="noStrike">
              <a:solidFill>
                <a:srgbClr val="000000"/>
              </a:solidFill>
              <a:latin typeface="Arial"/>
              <a:ea typeface="Arial"/>
              <a:cs typeface="Arial"/>
              <a:sym typeface="Arial"/>
            </a:endParaRPr>
          </a:p>
        </p:txBody>
      </p:sp>
      <p:sp>
        <p:nvSpPr>
          <p:cNvPr id="373" name="Google Shape;373;p51"/>
          <p:cNvSpPr txBox="1"/>
          <p:nvPr/>
        </p:nvSpPr>
        <p:spPr>
          <a:xfrm>
            <a:off x="431843" y="1058850"/>
            <a:ext cx="83751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Why is agreement so low?</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So do LLAMA and traditional metrics not agree at all then?</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But there are similarities if we look beyond just matching of annotations…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374" name="Google Shape;374;p51"/>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78" name="Shape 378"/>
        <p:cNvGrpSpPr/>
        <p:nvPr/>
      </p:nvGrpSpPr>
      <p:grpSpPr>
        <a:xfrm>
          <a:off x="0" y="0"/>
          <a:ext cx="0" cy="0"/>
          <a:chOff x="0" y="0"/>
          <a:chExt cx="0" cy="0"/>
        </a:xfrm>
      </p:grpSpPr>
      <p:sp>
        <p:nvSpPr>
          <p:cNvPr id="379" name="Google Shape;379;p52"/>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80" name="Google Shape;380;p52"/>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81" name="Google Shape;381;p52"/>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RQ3: How do LLMs “think” about gendered language? </a:t>
            </a:r>
            <a:endParaRPr b="0" i="0" sz="1400" u="none" cap="none" strike="noStrike">
              <a:solidFill>
                <a:srgbClr val="000000"/>
              </a:solidFill>
              <a:latin typeface="Arial"/>
              <a:ea typeface="Arial"/>
              <a:cs typeface="Arial"/>
              <a:sym typeface="Arial"/>
            </a:endParaRPr>
          </a:p>
        </p:txBody>
      </p:sp>
      <p:sp>
        <p:nvSpPr>
          <p:cNvPr id="382" name="Google Shape;382;p52"/>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To answer this, we can look at two things:</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What do the models paraphrase?</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What reasoning do they provide for their classification?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Let’s look at the paraphrases first. An example: World literature</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50A5D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52"/>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87" name="Shape 387"/>
        <p:cNvGrpSpPr/>
        <p:nvPr/>
      </p:nvGrpSpPr>
      <p:grpSpPr>
        <a:xfrm>
          <a:off x="0" y="0"/>
          <a:ext cx="0" cy="0"/>
          <a:chOff x="0" y="0"/>
          <a:chExt cx="0" cy="0"/>
        </a:xfrm>
      </p:grpSpPr>
      <p:sp>
        <p:nvSpPr>
          <p:cNvPr id="388" name="Google Shape;388;p53"/>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89" name="Google Shape;389;p53"/>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90" name="Google Shape;390;p53"/>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RQ3: How do LLMs “think” about gendered language? </a:t>
            </a:r>
            <a:endParaRPr b="0" i="0" sz="1400" u="none" cap="none" strike="noStrike">
              <a:solidFill>
                <a:srgbClr val="000000"/>
              </a:solidFill>
              <a:latin typeface="Arial"/>
              <a:ea typeface="Arial"/>
              <a:cs typeface="Arial"/>
              <a:sym typeface="Arial"/>
            </a:endParaRPr>
          </a:p>
        </p:txBody>
      </p:sp>
      <p:sp>
        <p:nvSpPr>
          <p:cNvPr id="391" name="Google Shape;391;p53"/>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400"/>
              <a:buFont typeface="Arial"/>
              <a:buNone/>
            </a:pPr>
            <a:r>
              <a:rPr b="1" lang="de">
                <a:solidFill>
                  <a:schemeClr val="dk1"/>
                </a:solidFill>
              </a:rPr>
              <a:t>original</a:t>
            </a:r>
            <a:endParaRPr b="1">
              <a:solidFill>
                <a:schemeClr val="dk1"/>
              </a:solidFill>
            </a:endParaRPr>
          </a:p>
          <a:p>
            <a:pPr indent="0" lvl="0" marL="0" rtl="0" algn="l">
              <a:spcBef>
                <a:spcPts val="0"/>
              </a:spcBef>
              <a:spcAft>
                <a:spcPts val="0"/>
              </a:spcAft>
              <a:buClr>
                <a:schemeClr val="dk1"/>
              </a:buClr>
              <a:buSzPts val="1400"/>
              <a:buFont typeface="Arial"/>
              <a:buNone/>
            </a:pPr>
            <a:r>
              <a:rPr lang="de">
                <a:solidFill>
                  <a:schemeClr val="dk1"/>
                </a:solidFill>
              </a:rPr>
              <a:t>This study program will </a:t>
            </a:r>
            <a:r>
              <a:rPr b="1" lang="de">
                <a:solidFill>
                  <a:srgbClr val="50A5D2"/>
                </a:solidFill>
              </a:rPr>
              <a:t>invite you to explore</a:t>
            </a:r>
            <a:r>
              <a:rPr lang="de">
                <a:solidFill>
                  <a:schemeClr val="dk1"/>
                </a:solidFill>
              </a:rPr>
              <a:t> literature of all major world regions. The </a:t>
            </a:r>
            <a:r>
              <a:rPr b="1" lang="de">
                <a:solidFill>
                  <a:srgbClr val="50A5D2"/>
                </a:solidFill>
              </a:rPr>
              <a:t>extraordinary variety</a:t>
            </a:r>
            <a:r>
              <a:rPr lang="de">
                <a:solidFill>
                  <a:schemeClr val="dk1"/>
                </a:solidFill>
              </a:rPr>
              <a:t> of European and non-European philologies at the University of </a:t>
            </a:r>
            <a:r>
              <a:rPr lang="de">
                <a:solidFill>
                  <a:schemeClr val="dk1"/>
                </a:solidFill>
              </a:rPr>
              <a:t>Göttingen</a:t>
            </a:r>
            <a:r>
              <a:rPr lang="de">
                <a:solidFill>
                  <a:schemeClr val="dk1"/>
                </a:solidFill>
              </a:rPr>
              <a:t> allows for a global study of literature. You will read prominent works of literatures of the world and examine their temporal, spatial and cultural allocations. The degree program is aimed at applicants who want to turn </a:t>
            </a:r>
            <a:r>
              <a:rPr b="1" lang="de">
                <a:solidFill>
                  <a:srgbClr val="50A5D2"/>
                </a:solidFill>
              </a:rPr>
              <a:t>their interest in literature into their profession or whose career goal requires broad cultural knowledge</a:t>
            </a:r>
            <a:r>
              <a:rPr lang="de">
                <a:solidFill>
                  <a:schemeClr val="dk1"/>
                </a:solidFill>
              </a:rPr>
              <a:t>.</a:t>
            </a:r>
            <a:endParaRPr b="1">
              <a:solidFill>
                <a:schemeClr val="dk1"/>
              </a:solidFil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400"/>
              <a:buFont typeface="Arial"/>
              <a:buNone/>
            </a:pPr>
            <a:r>
              <a:rPr b="1" i="0" lang="de" sz="1400" u="none" cap="none" strike="noStrike">
                <a:solidFill>
                  <a:schemeClr val="dk1"/>
                </a:solidFill>
                <a:latin typeface="Arial"/>
                <a:ea typeface="Arial"/>
                <a:cs typeface="Arial"/>
                <a:sym typeface="Arial"/>
              </a:rPr>
              <a:t>paraphrased male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de" sz="1400" u="none" cap="none" strike="noStrike">
                <a:solidFill>
                  <a:srgbClr val="50A5D2"/>
                </a:solidFill>
                <a:latin typeface="Arial"/>
                <a:ea typeface="Arial"/>
                <a:cs typeface="Arial"/>
                <a:sym typeface="Arial"/>
              </a:rPr>
              <a:t>Dive into the dynamic world</a:t>
            </a:r>
            <a:r>
              <a:rPr b="0" i="0" lang="de" sz="1400" u="none" cap="none" strike="noStrike">
                <a:solidFill>
                  <a:srgbClr val="50A5D2"/>
                </a:solidFill>
                <a:latin typeface="Arial"/>
                <a:ea typeface="Arial"/>
                <a:cs typeface="Arial"/>
                <a:sym typeface="Arial"/>
              </a:rPr>
              <a:t> </a:t>
            </a:r>
            <a:r>
              <a:rPr b="0" i="0" lang="de" sz="1400" u="none" cap="none" strike="noStrike">
                <a:solidFill>
                  <a:schemeClr val="dk1"/>
                </a:solidFill>
                <a:latin typeface="Arial"/>
                <a:ea typeface="Arial"/>
                <a:cs typeface="Arial"/>
                <a:sym typeface="Arial"/>
              </a:rPr>
              <a:t>of global literature with our integrated study program. Harness the unique opportunity to explore philologies from all major world regions at the </a:t>
            </a:r>
            <a:r>
              <a:rPr b="1" i="0" lang="de" sz="1400" u="none" cap="none" strike="noStrike">
                <a:solidFill>
                  <a:srgbClr val="50A5D2"/>
                </a:solidFill>
                <a:latin typeface="Arial"/>
                <a:ea typeface="Arial"/>
                <a:cs typeface="Arial"/>
                <a:sym typeface="Arial"/>
              </a:rPr>
              <a:t>prestigious</a:t>
            </a:r>
            <a:r>
              <a:rPr b="0" i="0" lang="de" sz="1400" u="none" cap="none" strike="noStrike">
                <a:solidFill>
                  <a:schemeClr val="dk1"/>
                </a:solidFill>
                <a:latin typeface="Arial"/>
                <a:ea typeface="Arial"/>
                <a:cs typeface="Arial"/>
                <a:sym typeface="Arial"/>
              </a:rPr>
              <a:t> University of Göttingen. This program is designed for those who seek to transform their passion for literature into a rewarding career, providing the necessary cultural acumen and </a:t>
            </a:r>
            <a:r>
              <a:rPr b="1" i="0" lang="de" sz="1400" u="none" cap="none" strike="noStrike">
                <a:solidFill>
                  <a:srgbClr val="50A5D2"/>
                </a:solidFill>
                <a:latin typeface="Arial"/>
                <a:ea typeface="Arial"/>
                <a:cs typeface="Arial"/>
                <a:sym typeface="Arial"/>
              </a:rPr>
              <a:t>analytical prowess</a:t>
            </a:r>
            <a:r>
              <a:rPr b="0" i="0" lang="de" sz="1400" u="none" cap="none" strike="noStrike">
                <a:solidFill>
                  <a:schemeClr val="dk1"/>
                </a:solidFill>
                <a:latin typeface="Arial"/>
                <a:ea typeface="Arial"/>
                <a:cs typeface="Arial"/>
                <a:sym typeface="Arial"/>
              </a:rPr>
              <a:t>.</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92" name="Google Shape;392;p53"/>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4" name="Shape 134"/>
        <p:cNvGrpSpPr/>
        <p:nvPr/>
      </p:nvGrpSpPr>
      <p:grpSpPr>
        <a:xfrm>
          <a:off x="0" y="0"/>
          <a:ext cx="0" cy="0"/>
          <a:chOff x="0" y="0"/>
          <a:chExt cx="0" cy="0"/>
        </a:xfrm>
      </p:grpSpPr>
      <p:sp>
        <p:nvSpPr>
          <p:cNvPr id="135" name="Google Shape;135;p27"/>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136" name="Google Shape;136;p27"/>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137" name="Google Shape;137;p27"/>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Motivation</a:t>
            </a:r>
            <a:endParaRPr b="0" i="0" sz="1400" u="none" cap="none" strike="noStrike">
              <a:solidFill>
                <a:srgbClr val="000000"/>
              </a:solidFill>
              <a:latin typeface="Arial"/>
              <a:ea typeface="Arial"/>
              <a:cs typeface="Arial"/>
              <a:sym typeface="Arial"/>
            </a:endParaRPr>
          </a:p>
        </p:txBody>
      </p:sp>
      <p:sp>
        <p:nvSpPr>
          <p:cNvPr id="138" name="Google Shape;138;p27"/>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We still have unbalanced gender distributions in many fields: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1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rPr b="0" i="0" lang="de" sz="800" u="none" cap="none" strike="noStrike">
                <a:solidFill>
                  <a:srgbClr val="595959"/>
                </a:solidFill>
                <a:latin typeface="Calibri"/>
                <a:ea typeface="Calibri"/>
                <a:cs typeface="Calibri"/>
                <a:sym typeface="Calibri"/>
              </a:rPr>
              <a:t>modified from: https://www.census.gov/library/stories/2021/01/women-making-gains-in-stem-occupations-but-still-underrepresented.html</a:t>
            </a:r>
            <a:endParaRPr b="0" i="0" sz="8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139" name="Google Shape;139;p27"/>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140" name="Google Shape;140;p27"/>
          <p:cNvPicPr preferRelativeResize="0"/>
          <p:nvPr/>
        </p:nvPicPr>
        <p:blipFill rotWithShape="1">
          <a:blip r:embed="rId3">
            <a:alphaModFix/>
          </a:blip>
          <a:srcRect b="0" l="0" r="0" t="0"/>
          <a:stretch/>
        </p:blipFill>
        <p:spPr>
          <a:xfrm>
            <a:off x="2197088" y="1493723"/>
            <a:ext cx="4822727" cy="28259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96" name="Shape 396"/>
        <p:cNvGrpSpPr/>
        <p:nvPr/>
      </p:nvGrpSpPr>
      <p:grpSpPr>
        <a:xfrm>
          <a:off x="0" y="0"/>
          <a:ext cx="0" cy="0"/>
          <a:chOff x="0" y="0"/>
          <a:chExt cx="0" cy="0"/>
        </a:xfrm>
      </p:grpSpPr>
      <p:sp>
        <p:nvSpPr>
          <p:cNvPr id="397" name="Google Shape;397;p54"/>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398" name="Google Shape;398;p54"/>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399" name="Google Shape;399;p54"/>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RQ3: How do LLMs “think” about gendered language?</a:t>
            </a:r>
            <a:endParaRPr b="0" i="0" sz="1400" u="none" cap="none" strike="noStrike">
              <a:solidFill>
                <a:srgbClr val="000000"/>
              </a:solidFill>
              <a:latin typeface="Arial"/>
              <a:ea typeface="Arial"/>
              <a:cs typeface="Arial"/>
              <a:sym typeface="Arial"/>
            </a:endParaRPr>
          </a:p>
        </p:txBody>
      </p:sp>
      <p:sp>
        <p:nvSpPr>
          <p:cNvPr id="400" name="Google Shape;400;p54"/>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What makes a text gender oriented in the paraphrased texts?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i="0" lang="de" sz="1800" u="none" cap="none" strike="noStrike">
                <a:solidFill>
                  <a:srgbClr val="595959"/>
                </a:solidFill>
                <a:latin typeface="Calibri"/>
                <a:ea typeface="Calibri"/>
                <a:cs typeface="Calibri"/>
                <a:sym typeface="Calibri"/>
              </a:rPr>
              <a:t>Male</a:t>
            </a:r>
            <a:r>
              <a:rPr b="0" i="0" lang="de" sz="1800" u="none" cap="none" strike="noStrike">
                <a:solidFill>
                  <a:srgbClr val="595959"/>
                </a:solidFill>
                <a:latin typeface="Calibri"/>
                <a:ea typeface="Calibri"/>
                <a:cs typeface="Calibri"/>
                <a:sym typeface="Calibri"/>
              </a:rPr>
              <a:t>:</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	prestige, excellence, logic, career, competitiveness, power</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i="0" lang="de" sz="1800" u="none" cap="none" strike="noStrike">
                <a:solidFill>
                  <a:srgbClr val="595959"/>
                </a:solidFill>
                <a:latin typeface="Calibri"/>
                <a:ea typeface="Calibri"/>
                <a:cs typeface="Calibri"/>
                <a:sym typeface="Calibri"/>
              </a:rPr>
              <a:t>Female</a:t>
            </a:r>
            <a:r>
              <a:rPr b="0" i="0" lang="de" sz="1800" u="none" cap="none" strike="noStrike">
                <a:solidFill>
                  <a:srgbClr val="595959"/>
                </a:solidFill>
                <a:latin typeface="Calibri"/>
                <a:ea typeface="Calibri"/>
                <a:cs typeface="Calibri"/>
                <a:sym typeface="Calibri"/>
              </a:rPr>
              <a:t>:</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	interdisciplinary work, collaboration, societal impact, support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Back to RQ2: These are pretty similar to the values listed for agentic/communal</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401" name="Google Shape;401;p54"/>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05" name="Shape 405"/>
        <p:cNvGrpSpPr/>
        <p:nvPr/>
      </p:nvGrpSpPr>
      <p:grpSpPr>
        <a:xfrm>
          <a:off x="0" y="0"/>
          <a:ext cx="0" cy="0"/>
          <a:chOff x="0" y="0"/>
          <a:chExt cx="0" cy="0"/>
        </a:xfrm>
      </p:grpSpPr>
      <p:sp>
        <p:nvSpPr>
          <p:cNvPr id="406" name="Google Shape;406;p55"/>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407" name="Google Shape;407;p55"/>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408" name="Google Shape;408;p55"/>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RQ3: How do LLMs “think” about gendered </a:t>
            </a:r>
            <a:r>
              <a:rPr b="0" i="0" lang="de" sz="2400" u="none" cap="none" strike="noStrike">
                <a:solidFill>
                  <a:srgbClr val="005F9B"/>
                </a:solidFill>
                <a:latin typeface="Calibri"/>
                <a:ea typeface="Calibri"/>
                <a:cs typeface="Calibri"/>
                <a:sym typeface="Calibri"/>
              </a:rPr>
              <a:t>language</a:t>
            </a:r>
            <a:r>
              <a:rPr b="0" i="0" lang="de" sz="2400" u="none" cap="none" strike="noStrike">
                <a:solidFill>
                  <a:srgbClr val="005F9B"/>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
        <p:nvSpPr>
          <p:cNvPr id="409" name="Google Shape;409;p55"/>
          <p:cNvSpPr txBox="1"/>
          <p:nvPr/>
        </p:nvSpPr>
        <p:spPr>
          <a:xfrm>
            <a:off x="468312" y="1001162"/>
            <a:ext cx="8280300" cy="3695700"/>
          </a:xfrm>
          <a:prstGeom prst="rect">
            <a:avLst/>
          </a:prstGeom>
          <a:noFill/>
          <a:ln>
            <a:noFill/>
          </a:ln>
        </p:spPr>
        <p:txBody>
          <a:bodyPr anchorCtr="0" anchor="t" bIns="45700" lIns="91425" spcFirstLastPara="1" rIns="91425" wrap="square" tIns="45700">
            <a:noAutofit/>
          </a:bodyPr>
          <a:lstStyle/>
          <a:p>
            <a:pPr indent="-285750" lvl="0" marL="285750" rtl="0" algn="l">
              <a:spcBef>
                <a:spcPts val="0"/>
              </a:spcBef>
              <a:spcAft>
                <a:spcPts val="0"/>
              </a:spcAft>
              <a:buClr>
                <a:srgbClr val="50A5D2"/>
              </a:buClr>
              <a:buSzPts val="1872"/>
              <a:buFont typeface="Calibri"/>
              <a:buChar char="•"/>
            </a:pPr>
            <a:r>
              <a:rPr lang="de" sz="1800">
                <a:solidFill>
                  <a:srgbClr val="595959"/>
                </a:solidFill>
                <a:latin typeface="Calibri"/>
                <a:ea typeface="Calibri"/>
                <a:cs typeface="Calibri"/>
                <a:sym typeface="Calibri"/>
              </a:rPr>
              <a:t>Comparison of</a:t>
            </a:r>
            <a:r>
              <a:rPr lang="de" sz="1800">
                <a:solidFill>
                  <a:srgbClr val="595959"/>
                </a:solidFill>
                <a:latin typeface="Calibri"/>
                <a:ea typeface="Calibri"/>
                <a:cs typeface="Calibri"/>
                <a:sym typeface="Calibri"/>
              </a:rPr>
              <a:t> n-grams frequencies for the original (left) and paraphrased male program descriptions (right):</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410" name="Google Shape;410;p55"/>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411" name="Google Shape;411;p55"/>
          <p:cNvPicPr preferRelativeResize="0"/>
          <p:nvPr/>
        </p:nvPicPr>
        <p:blipFill>
          <a:blip r:embed="rId4">
            <a:alphaModFix/>
          </a:blip>
          <a:stretch>
            <a:fillRect/>
          </a:stretch>
        </p:blipFill>
        <p:spPr>
          <a:xfrm>
            <a:off x="4892900" y="1787950"/>
            <a:ext cx="3814499" cy="2797550"/>
          </a:xfrm>
          <a:prstGeom prst="rect">
            <a:avLst/>
          </a:prstGeom>
          <a:noFill/>
          <a:ln>
            <a:noFill/>
          </a:ln>
        </p:spPr>
      </p:pic>
      <p:pic>
        <p:nvPicPr>
          <p:cNvPr id="412" name="Google Shape;412;p55"/>
          <p:cNvPicPr preferRelativeResize="0"/>
          <p:nvPr/>
        </p:nvPicPr>
        <p:blipFill>
          <a:blip r:embed="rId5">
            <a:alphaModFix/>
          </a:blip>
          <a:stretch>
            <a:fillRect/>
          </a:stretch>
        </p:blipFill>
        <p:spPr>
          <a:xfrm>
            <a:off x="219075" y="1746875"/>
            <a:ext cx="4018299" cy="2879699"/>
          </a:xfrm>
          <a:prstGeom prst="rect">
            <a:avLst/>
          </a:prstGeom>
          <a:noFill/>
          <a:ln>
            <a:noFill/>
          </a:ln>
        </p:spPr>
      </p:pic>
      <p:sp>
        <p:nvSpPr>
          <p:cNvPr id="413" name="Google Shape;413;p55"/>
          <p:cNvSpPr/>
          <p:nvPr/>
        </p:nvSpPr>
        <p:spPr>
          <a:xfrm>
            <a:off x="4685925" y="2275350"/>
            <a:ext cx="775200" cy="296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4" name="Google Shape;414;p55"/>
          <p:cNvSpPr/>
          <p:nvPr/>
        </p:nvSpPr>
        <p:spPr>
          <a:xfrm>
            <a:off x="4685925" y="3038525"/>
            <a:ext cx="775200" cy="296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5" name="Google Shape;415;p55"/>
          <p:cNvSpPr/>
          <p:nvPr/>
        </p:nvSpPr>
        <p:spPr>
          <a:xfrm>
            <a:off x="4685925" y="3576075"/>
            <a:ext cx="775200" cy="296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6" name="Google Shape;416;p55"/>
          <p:cNvSpPr/>
          <p:nvPr/>
        </p:nvSpPr>
        <p:spPr>
          <a:xfrm>
            <a:off x="0" y="4330175"/>
            <a:ext cx="775200" cy="296400"/>
          </a:xfrm>
          <a:prstGeom prst="ellipse">
            <a:avLst/>
          </a:pr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20" name="Shape 420"/>
        <p:cNvGrpSpPr/>
        <p:nvPr/>
      </p:nvGrpSpPr>
      <p:grpSpPr>
        <a:xfrm>
          <a:off x="0" y="0"/>
          <a:ext cx="0" cy="0"/>
          <a:chOff x="0" y="0"/>
          <a:chExt cx="0" cy="0"/>
        </a:xfrm>
      </p:grpSpPr>
      <p:sp>
        <p:nvSpPr>
          <p:cNvPr id="421" name="Google Shape;421;p56"/>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422" name="Google Shape;422;p56"/>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423" name="Google Shape;423;p56"/>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RQ3: How do LLMs “think” about gendered language? </a:t>
            </a:r>
            <a:endParaRPr b="0" i="0" sz="1400" u="none" cap="none" strike="noStrike">
              <a:solidFill>
                <a:srgbClr val="000000"/>
              </a:solidFill>
              <a:latin typeface="Arial"/>
              <a:ea typeface="Arial"/>
              <a:cs typeface="Arial"/>
              <a:sym typeface="Arial"/>
            </a:endParaRPr>
          </a:p>
        </p:txBody>
      </p:sp>
      <p:sp>
        <p:nvSpPr>
          <p:cNvPr id="424" name="Google Shape;424;p56"/>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Second factor to look at for the RQ: reasoning for classification</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A common pattern:</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Explicit mentions of gender (high weight)</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Pronouns (high weight)</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1" i="0" lang="de" sz="1800" u="none" cap="none" strike="noStrike">
                <a:solidFill>
                  <a:srgbClr val="595959"/>
                </a:solidFill>
                <a:latin typeface="Calibri"/>
                <a:ea typeface="Calibri"/>
                <a:cs typeface="Calibri"/>
                <a:sym typeface="Calibri"/>
              </a:rPr>
              <a:t>Weigh “gendered” expressions against each other</a:t>
            </a:r>
            <a:endParaRPr b="1"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What gender the field is typically associated with</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Overall style/register (academic,...)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Interesting parallels between agentic/communal metric and the LLM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LLM expressions as an extension of agentic/communal?</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425" name="Google Shape;425;p56"/>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29" name="Shape 429"/>
        <p:cNvGrpSpPr/>
        <p:nvPr/>
      </p:nvGrpSpPr>
      <p:grpSpPr>
        <a:xfrm>
          <a:off x="0" y="0"/>
          <a:ext cx="0" cy="0"/>
          <a:chOff x="0" y="0"/>
          <a:chExt cx="0" cy="0"/>
        </a:xfrm>
      </p:grpSpPr>
      <p:sp>
        <p:nvSpPr>
          <p:cNvPr id="430" name="Google Shape;430;p57"/>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431" name="Google Shape;431;p57"/>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432" name="Google Shape;432;p57"/>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Takeaways</a:t>
            </a:r>
            <a:endParaRPr b="0" i="0" sz="1400" u="none" cap="none" strike="noStrike">
              <a:solidFill>
                <a:srgbClr val="000000"/>
              </a:solidFill>
              <a:latin typeface="Arial"/>
              <a:ea typeface="Arial"/>
              <a:cs typeface="Arial"/>
              <a:sym typeface="Arial"/>
            </a:endParaRPr>
          </a:p>
        </p:txBody>
      </p:sp>
      <p:sp>
        <p:nvSpPr>
          <p:cNvPr id="433" name="Google Shape;433;p57"/>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LLMs can generate paraphrases targeted at specific genders -&gt; might need a human eye on the style</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LLMs focus less on subtle linguistic markers of gender orientedness (instead: pronouns, explicit mentions,...)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L</a:t>
            </a:r>
            <a:r>
              <a:rPr lang="de" sz="1800">
                <a:solidFill>
                  <a:srgbClr val="595959"/>
                </a:solidFill>
                <a:latin typeface="Calibri"/>
                <a:ea typeface="Calibri"/>
                <a:cs typeface="Calibri"/>
                <a:sym typeface="Calibri"/>
              </a:rPr>
              <a:t>LMs can prove an interesting extension of traditional metrics</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LLMs are much more sensitive to language that is biased against women than against men</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t/>
            </a:r>
            <a:endParaRPr b="0" i="1" sz="12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434" name="Google Shape;434;p57"/>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38" name="Shape 438"/>
        <p:cNvGrpSpPr/>
        <p:nvPr/>
      </p:nvGrpSpPr>
      <p:grpSpPr>
        <a:xfrm>
          <a:off x="0" y="0"/>
          <a:ext cx="0" cy="0"/>
          <a:chOff x="0" y="0"/>
          <a:chExt cx="0" cy="0"/>
        </a:xfrm>
      </p:grpSpPr>
      <p:sp>
        <p:nvSpPr>
          <p:cNvPr id="439" name="Google Shape;439;p58"/>
          <p:cNvSpPr txBox="1"/>
          <p:nvPr>
            <p:ph idx="11" type="ftr"/>
          </p:nvPr>
        </p:nvSpPr>
        <p:spPr>
          <a:xfrm>
            <a:off x="1731962" y="4876800"/>
            <a:ext cx="6053137" cy="14446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t/>
            </a:r>
            <a:endParaRPr/>
          </a:p>
        </p:txBody>
      </p:sp>
      <p:sp>
        <p:nvSpPr>
          <p:cNvPr id="440" name="Google Shape;440;p58"/>
          <p:cNvSpPr txBox="1"/>
          <p:nvPr>
            <p:ph idx="10" type="dt"/>
          </p:nvPr>
        </p:nvSpPr>
        <p:spPr>
          <a:xfrm>
            <a:off x="219075" y="4875212"/>
            <a:ext cx="1028700" cy="14605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441" name="Google Shape;441;p58"/>
          <p:cNvSpPr txBox="1"/>
          <p:nvPr>
            <p:ph idx="12" type="sldNum"/>
          </p:nvPr>
        </p:nvSpPr>
        <p:spPr>
          <a:xfrm>
            <a:off x="8323262" y="4894262"/>
            <a:ext cx="601662" cy="12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442" name="Google Shape;442;p58"/>
          <p:cNvSpPr txBox="1"/>
          <p:nvPr/>
        </p:nvSpPr>
        <p:spPr>
          <a:xfrm>
            <a:off x="468312" y="188912"/>
            <a:ext cx="8280400" cy="43021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Limitations and Outlook</a:t>
            </a:r>
            <a:endParaRPr b="0" i="0" sz="1400" u="none" cap="none" strike="noStrike">
              <a:solidFill>
                <a:srgbClr val="000000"/>
              </a:solidFill>
              <a:latin typeface="Arial"/>
              <a:ea typeface="Arial"/>
              <a:cs typeface="Arial"/>
              <a:sym typeface="Arial"/>
            </a:endParaRPr>
          </a:p>
        </p:txBody>
      </p:sp>
      <p:sp>
        <p:nvSpPr>
          <p:cNvPr id="443" name="Google Shape;443;p58"/>
          <p:cNvSpPr txBox="1"/>
          <p:nvPr/>
        </p:nvSpPr>
        <p:spPr>
          <a:xfrm>
            <a:off x="468312" y="1035762"/>
            <a:ext cx="8280300" cy="3513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800"/>
              <a:buFont typeface="Arial"/>
              <a:buNone/>
            </a:pPr>
            <a:r>
              <a:rPr b="1" i="0" lang="de" sz="1800" u="none" cap="none" strike="noStrike">
                <a:solidFill>
                  <a:srgbClr val="595959"/>
                </a:solidFill>
                <a:latin typeface="Calibri"/>
                <a:ea typeface="Calibri"/>
                <a:cs typeface="Calibri"/>
                <a:sym typeface="Calibri"/>
              </a:rPr>
              <a:t>Limitations</a:t>
            </a:r>
            <a:r>
              <a:rPr b="0" i="0" lang="de" sz="1800" u="none" cap="none" strike="noStrike">
                <a:solidFill>
                  <a:srgbClr val="595959"/>
                </a:solidFill>
                <a:latin typeface="Calibri"/>
                <a:ea typeface="Calibri"/>
                <a:cs typeface="Calibri"/>
                <a:sym typeface="Calibri"/>
              </a:rPr>
              <a:t>:</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More facets of gender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Multiple societal factors influence applications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30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000000"/>
              </a:buClr>
              <a:buSzPts val="1800"/>
              <a:buFont typeface="Arial"/>
              <a:buNone/>
            </a:pPr>
            <a:r>
              <a:rPr b="1" i="0" lang="de" sz="1800" u="none" cap="none" strike="noStrike">
                <a:solidFill>
                  <a:srgbClr val="595959"/>
                </a:solidFill>
                <a:latin typeface="Calibri"/>
                <a:ea typeface="Calibri"/>
                <a:cs typeface="Calibri"/>
                <a:sym typeface="Calibri"/>
              </a:rPr>
              <a:t>Outlook:</a:t>
            </a:r>
            <a:endParaRPr b="1"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Human evaluation</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30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What are the effects of:</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Different model sizes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Different architectures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50A5D2"/>
              </a:buClr>
              <a:buSzPts val="1872"/>
              <a:buFont typeface="Calibri"/>
              <a:buChar char="•"/>
            </a:pPr>
            <a:r>
              <a:rPr b="0" i="0" lang="de"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7" name="Shape 447"/>
        <p:cNvGrpSpPr/>
        <p:nvPr/>
      </p:nvGrpSpPr>
      <p:grpSpPr>
        <a:xfrm>
          <a:off x="0" y="0"/>
          <a:ext cx="0" cy="0"/>
          <a:chOff x="0" y="0"/>
          <a:chExt cx="0" cy="0"/>
        </a:xfrm>
      </p:grpSpPr>
      <p:sp>
        <p:nvSpPr>
          <p:cNvPr id="448" name="Google Shape;448;p59"/>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449" name="Google Shape;449;p59"/>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450" name="Google Shape;450;p59"/>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Contact and Reproducibility</a:t>
            </a:r>
            <a:endParaRPr b="0" i="0" sz="1400" u="none" cap="none" strike="noStrike">
              <a:solidFill>
                <a:srgbClr val="000000"/>
              </a:solidFill>
              <a:latin typeface="Arial"/>
              <a:ea typeface="Arial"/>
              <a:cs typeface="Arial"/>
              <a:sym typeface="Arial"/>
            </a:endParaRPr>
          </a:p>
        </p:txBody>
      </p:sp>
      <p:sp>
        <p:nvSpPr>
          <p:cNvPr id="451" name="Google Shape;451;p59"/>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Reproducibility</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Every LLM query was made using a seed to ensure replicability. Find models, scripts, prompts and hyperparameters here: </a:t>
            </a:r>
            <a:r>
              <a:rPr b="0" i="0" lang="de" sz="1800" u="sng" cap="none" strike="noStrike">
                <a:solidFill>
                  <a:schemeClr val="hlink"/>
                </a:solidFill>
                <a:latin typeface="Calibri"/>
                <a:ea typeface="Calibri"/>
                <a:cs typeface="Calibri"/>
                <a:sym typeface="Calibri"/>
                <a:hlinkClick r:id="rId3"/>
              </a:rPr>
              <a:t>https://github.com/stonehenge0/LLM_bias</a:t>
            </a:r>
            <a:r>
              <a:rPr b="0" i="0" lang="de" sz="1800" u="none" cap="none" strike="noStrike">
                <a:solidFill>
                  <a:srgbClr val="595959"/>
                </a:solidFill>
                <a:latin typeface="Calibri"/>
                <a:ea typeface="Calibri"/>
                <a:cs typeface="Calibri"/>
                <a:sym typeface="Calibri"/>
              </a:rPr>
              <a:t>. The GitHub will be made public </a:t>
            </a:r>
            <a:r>
              <a:rPr lang="de" sz="1800">
                <a:solidFill>
                  <a:srgbClr val="595959"/>
                </a:solidFill>
                <a:latin typeface="Calibri"/>
                <a:ea typeface="Calibri"/>
                <a:cs typeface="Calibri"/>
                <a:sym typeface="Calibri"/>
              </a:rPr>
              <a:t>after the term paper is submitted.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342900" lvl="0" marL="457200" marR="0" rtl="0" algn="l">
              <a:lnSpc>
                <a:spcPct val="100000"/>
              </a:lnSpc>
              <a:spcBef>
                <a:spcPts val="0"/>
              </a:spcBef>
              <a:spcAft>
                <a:spcPts val="0"/>
              </a:spcAft>
              <a:buClr>
                <a:srgbClr val="50A5D2"/>
              </a:buClr>
              <a:buSzPts val="1800"/>
              <a:buFont typeface="Calibri"/>
              <a:buChar char="•"/>
            </a:pPr>
            <a:r>
              <a:rPr b="0" i="0" lang="de" sz="1800" u="sng" cap="none" strike="noStrike">
                <a:solidFill>
                  <a:schemeClr val="hlink"/>
                </a:solidFill>
                <a:latin typeface="Calibri"/>
                <a:ea typeface="Calibri"/>
                <a:cs typeface="Calibri"/>
                <a:sym typeface="Calibri"/>
                <a:hlinkClick r:id="rId4"/>
              </a:rPr>
              <a:t>emma.stein@stud.uni-goettingen.de</a:t>
            </a:r>
            <a:endParaRPr b="0" i="0" sz="1800" u="none" cap="none" strike="noStrike">
              <a:solidFill>
                <a:srgbClr val="50A5D2"/>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452" name="Google Shape;452;p59"/>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56" name="Shape 456"/>
        <p:cNvGrpSpPr/>
        <p:nvPr/>
      </p:nvGrpSpPr>
      <p:grpSpPr>
        <a:xfrm>
          <a:off x="0" y="0"/>
          <a:ext cx="0" cy="0"/>
          <a:chOff x="0" y="0"/>
          <a:chExt cx="0" cy="0"/>
        </a:xfrm>
      </p:grpSpPr>
      <p:sp>
        <p:nvSpPr>
          <p:cNvPr id="457" name="Google Shape;457;p60"/>
          <p:cNvSpPr/>
          <p:nvPr/>
        </p:nvSpPr>
        <p:spPr>
          <a:xfrm>
            <a:off x="660400" y="3054350"/>
            <a:ext cx="6400800" cy="230187"/>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458" name="Google Shape;458;p60"/>
          <p:cNvSpPr txBox="1"/>
          <p:nvPr/>
        </p:nvSpPr>
        <p:spPr>
          <a:xfrm>
            <a:off x="549275" y="2451100"/>
            <a:ext cx="7623175" cy="5842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5F9B"/>
              </a:buClr>
              <a:buSzPts val="3800"/>
              <a:buFont typeface="Calibri"/>
              <a:buNone/>
            </a:pPr>
            <a:r>
              <a:rPr b="0" i="0" lang="de" sz="3800" u="none" cap="none" strike="noStrike">
                <a:solidFill>
                  <a:srgbClr val="005F9B"/>
                </a:solidFill>
                <a:latin typeface="Calibri"/>
                <a:ea typeface="Calibri"/>
                <a:cs typeface="Calibri"/>
                <a:sym typeface="Calibri"/>
              </a:rPr>
              <a:t>Questions?</a:t>
            </a:r>
            <a:endParaRPr b="0" i="0" sz="1400" u="none" cap="none" strike="noStrike">
              <a:solidFill>
                <a:srgbClr val="000000"/>
              </a:solidFill>
              <a:latin typeface="Arial"/>
              <a:ea typeface="Arial"/>
              <a:cs typeface="Arial"/>
              <a:sym typeface="Arial"/>
            </a:endParaRPr>
          </a:p>
        </p:txBody>
      </p:sp>
      <p:sp>
        <p:nvSpPr>
          <p:cNvPr id="459" name="Google Shape;459;p60"/>
          <p:cNvSpPr/>
          <p:nvPr/>
        </p:nvSpPr>
        <p:spPr>
          <a:xfrm>
            <a:off x="660400" y="2209800"/>
            <a:ext cx="5786437" cy="230187"/>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63" name="Shape 463"/>
        <p:cNvGrpSpPr/>
        <p:nvPr/>
      </p:nvGrpSpPr>
      <p:grpSpPr>
        <a:xfrm>
          <a:off x="0" y="0"/>
          <a:ext cx="0" cy="0"/>
          <a:chOff x="0" y="0"/>
          <a:chExt cx="0" cy="0"/>
        </a:xfrm>
      </p:grpSpPr>
      <p:sp>
        <p:nvSpPr>
          <p:cNvPr id="464" name="Google Shape;464;p61"/>
          <p:cNvSpPr txBox="1"/>
          <p:nvPr>
            <p:ph idx="11" type="ftr"/>
          </p:nvPr>
        </p:nvSpPr>
        <p:spPr>
          <a:xfrm>
            <a:off x="1731962" y="4876800"/>
            <a:ext cx="6053137" cy="14446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t/>
            </a:r>
            <a:endParaRPr/>
          </a:p>
        </p:txBody>
      </p:sp>
      <p:sp>
        <p:nvSpPr>
          <p:cNvPr id="465" name="Google Shape;465;p61"/>
          <p:cNvSpPr txBox="1"/>
          <p:nvPr>
            <p:ph idx="10" type="dt"/>
          </p:nvPr>
        </p:nvSpPr>
        <p:spPr>
          <a:xfrm>
            <a:off x="219075" y="4875212"/>
            <a:ext cx="1028700" cy="14605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466" name="Google Shape;466;p61"/>
          <p:cNvSpPr txBox="1"/>
          <p:nvPr>
            <p:ph idx="12" type="sldNum"/>
          </p:nvPr>
        </p:nvSpPr>
        <p:spPr>
          <a:xfrm>
            <a:off x="8323262" y="4894262"/>
            <a:ext cx="601662" cy="12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467" name="Google Shape;467;p61"/>
          <p:cNvSpPr txBox="1"/>
          <p:nvPr/>
        </p:nvSpPr>
        <p:spPr>
          <a:xfrm>
            <a:off x="468312" y="188912"/>
            <a:ext cx="8280400" cy="43021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Traditional Metrics (1): Agentic/</a:t>
            </a:r>
            <a:r>
              <a:rPr b="0" i="0" lang="de" sz="2400" u="none" cap="none" strike="noStrike">
                <a:solidFill>
                  <a:srgbClr val="005F9B"/>
                </a:solidFill>
                <a:latin typeface="Calibri"/>
                <a:ea typeface="Calibri"/>
                <a:cs typeface="Calibri"/>
                <a:sym typeface="Calibri"/>
              </a:rPr>
              <a:t>communal</a:t>
            </a:r>
            <a:endParaRPr b="0" i="0" sz="1400" u="none" cap="none" strike="noStrike">
              <a:solidFill>
                <a:srgbClr val="000000"/>
              </a:solidFill>
              <a:latin typeface="Arial"/>
              <a:ea typeface="Arial"/>
              <a:cs typeface="Arial"/>
              <a:sym typeface="Arial"/>
            </a:endParaRPr>
          </a:p>
        </p:txBody>
      </p:sp>
      <p:sp>
        <p:nvSpPr>
          <p:cNvPr id="468" name="Google Shape;468;p61"/>
          <p:cNvSpPr txBox="1"/>
          <p:nvPr/>
        </p:nvSpPr>
        <p:spPr>
          <a:xfrm>
            <a:off x="468312" y="1058862"/>
            <a:ext cx="8280400" cy="3513137"/>
          </a:xfrm>
          <a:prstGeom prst="rect">
            <a:avLst/>
          </a:prstGeom>
          <a:noFill/>
          <a:ln>
            <a:noFill/>
          </a:ln>
        </p:spPr>
        <p:txBody>
          <a:bodyPr anchorCtr="0" anchor="t" bIns="45000" lIns="90000" spcFirstLastPara="1" rIns="90000" wrap="square" tIns="450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Agentic/communal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a:t>
            </a:r>
            <a:r>
              <a:rPr b="0" i="0" lang="de" sz="1800" u="sng" cap="none" strike="noStrike">
                <a:solidFill>
                  <a:schemeClr val="hlink"/>
                </a:solidFill>
                <a:latin typeface="Calibri"/>
                <a:ea typeface="Calibri"/>
                <a:cs typeface="Calibri"/>
                <a:sym typeface="Calibri"/>
                <a:hlinkClick r:id="rId4"/>
              </a:rPr>
              <a:t>Gaucher, Friesen, Kay  2011</a:t>
            </a:r>
            <a:r>
              <a:rPr b="0" i="0" lang="de" sz="1800" u="none" cap="none" strike="noStrike">
                <a:solidFill>
                  <a:srgbClr val="595959"/>
                </a:solidFill>
                <a:latin typeface="Calibri"/>
                <a:ea typeface="Calibri"/>
                <a:cs typeface="Calibri"/>
                <a:sym typeface="Calibri"/>
              </a:rPr>
              <a:t>]</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Measure what values a text appeals to</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Assign lemmas to either  the </a:t>
            </a:r>
            <a:r>
              <a:rPr b="1" i="0" lang="de" sz="1800" u="none" cap="none" strike="noStrike">
                <a:solidFill>
                  <a:srgbClr val="595959"/>
                </a:solidFill>
                <a:latin typeface="Calibri"/>
                <a:ea typeface="Calibri"/>
                <a:cs typeface="Calibri"/>
                <a:sym typeface="Calibri"/>
              </a:rPr>
              <a:t>agentic</a:t>
            </a:r>
            <a:r>
              <a:rPr b="0" i="0" lang="de" sz="1800" u="none" cap="none" strike="noStrike">
                <a:solidFill>
                  <a:srgbClr val="595959"/>
                </a:solidFill>
                <a:latin typeface="Calibri"/>
                <a:ea typeface="Calibri"/>
                <a:cs typeface="Calibri"/>
                <a:sym typeface="Calibri"/>
              </a:rPr>
              <a:t> (male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oriented) or </a:t>
            </a:r>
            <a:r>
              <a:rPr b="1" i="0" lang="de" sz="1800" u="none" cap="none" strike="noStrike">
                <a:solidFill>
                  <a:srgbClr val="595959"/>
                </a:solidFill>
                <a:latin typeface="Calibri"/>
                <a:ea typeface="Calibri"/>
                <a:cs typeface="Calibri"/>
                <a:sym typeface="Calibri"/>
              </a:rPr>
              <a:t>communal</a:t>
            </a:r>
            <a:r>
              <a:rPr b="0" i="0" lang="de" sz="1800" u="none" cap="none" strike="noStrike">
                <a:solidFill>
                  <a:srgbClr val="595959"/>
                </a:solidFill>
                <a:latin typeface="Calibri"/>
                <a:ea typeface="Calibri"/>
                <a:cs typeface="Calibri"/>
                <a:sym typeface="Calibri"/>
              </a:rPr>
              <a:t> (female oriented)</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dimension</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Automation: Count occurrences and weight against each</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 other </a:t>
            </a:r>
            <a:endParaRPr b="0" i="0" sz="18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p:txBody>
      </p:sp>
      <p:pic>
        <p:nvPicPr>
          <p:cNvPr id="469" name="Google Shape;469;p61"/>
          <p:cNvPicPr preferRelativeResize="0"/>
          <p:nvPr/>
        </p:nvPicPr>
        <p:blipFill rotWithShape="1">
          <a:blip r:embed="rId5">
            <a:alphaModFix/>
          </a:blip>
          <a:srcRect b="0" l="0" r="0" t="0"/>
          <a:stretch/>
        </p:blipFill>
        <p:spPr>
          <a:xfrm>
            <a:off x="5499050" y="1005625"/>
            <a:ext cx="3076124" cy="2266749"/>
          </a:xfrm>
          <a:prstGeom prst="rect">
            <a:avLst/>
          </a:prstGeom>
          <a:noFill/>
          <a:ln>
            <a:noFill/>
          </a:ln>
        </p:spPr>
      </p:pic>
      <p:sp>
        <p:nvSpPr>
          <p:cNvPr id="470" name="Google Shape;470;p61"/>
          <p:cNvSpPr/>
          <p:nvPr/>
        </p:nvSpPr>
        <p:spPr>
          <a:xfrm>
            <a:off x="7517400" y="857275"/>
            <a:ext cx="1231200" cy="5685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74" name="Shape 474"/>
        <p:cNvGrpSpPr/>
        <p:nvPr/>
      </p:nvGrpSpPr>
      <p:grpSpPr>
        <a:xfrm>
          <a:off x="0" y="0"/>
          <a:ext cx="0" cy="0"/>
          <a:chOff x="0" y="0"/>
          <a:chExt cx="0" cy="0"/>
        </a:xfrm>
      </p:grpSpPr>
      <p:sp>
        <p:nvSpPr>
          <p:cNvPr id="475" name="Google Shape;475;p62"/>
          <p:cNvSpPr txBox="1"/>
          <p:nvPr>
            <p:ph idx="11" type="ftr"/>
          </p:nvPr>
        </p:nvSpPr>
        <p:spPr>
          <a:xfrm>
            <a:off x="1731962" y="4876800"/>
            <a:ext cx="6053100" cy="144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t/>
            </a:r>
            <a:endParaRPr/>
          </a:p>
        </p:txBody>
      </p:sp>
      <p:sp>
        <p:nvSpPr>
          <p:cNvPr id="476" name="Google Shape;476;p62"/>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477" name="Google Shape;477;p62"/>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478" name="Google Shape;478;p62"/>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Traditional Metrics (2): Trait/behavior</a:t>
            </a:r>
            <a:endParaRPr b="0" i="0" sz="1400" u="none" cap="none" strike="noStrike">
              <a:solidFill>
                <a:srgbClr val="000000"/>
              </a:solidFill>
              <a:latin typeface="Arial"/>
              <a:ea typeface="Arial"/>
              <a:cs typeface="Arial"/>
              <a:sym typeface="Arial"/>
            </a:endParaRPr>
          </a:p>
        </p:txBody>
      </p:sp>
      <p:sp>
        <p:nvSpPr>
          <p:cNvPr id="479" name="Google Shape;479;p62"/>
          <p:cNvSpPr txBox="1"/>
          <p:nvPr/>
        </p:nvSpPr>
        <p:spPr>
          <a:xfrm>
            <a:off x="468300" y="1058850"/>
            <a:ext cx="4996800" cy="3513000"/>
          </a:xfrm>
          <a:prstGeom prst="rect">
            <a:avLst/>
          </a:prstGeom>
          <a:noFill/>
          <a:ln>
            <a:noFill/>
          </a:ln>
        </p:spPr>
        <p:txBody>
          <a:bodyPr anchorCtr="0" anchor="t" bIns="45000" lIns="90000" spcFirstLastPara="1" rIns="90000" wrap="square" tIns="45000">
            <a:noAutofit/>
          </a:bodyPr>
          <a:lstStyle/>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How are desirable skills worded?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a:t>
            </a:r>
            <a:r>
              <a:rPr b="0" i="0" lang="de" sz="1800" u="sng" cap="none" strike="noStrike">
                <a:solidFill>
                  <a:schemeClr val="hlink"/>
                </a:solidFill>
                <a:latin typeface="Calibri"/>
                <a:ea typeface="Calibri"/>
                <a:cs typeface="Calibri"/>
                <a:sym typeface="Calibri"/>
                <a:hlinkClick r:id="rId3"/>
              </a:rPr>
              <a:t>Wille &amp; Derous 2018</a:t>
            </a:r>
            <a:r>
              <a:rPr b="0" i="0" lang="de" sz="1800" u="none" cap="none" strike="noStrike">
                <a:solidFill>
                  <a:srgbClr val="595959"/>
                </a:solidFill>
                <a:latin typeface="Calibri"/>
                <a:ea typeface="Calibri"/>
                <a:cs typeface="Calibri"/>
                <a:sym typeface="Calibri"/>
              </a:rPr>
              <a:t>]</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Wording as a trait or wording as a behavior: “You are a calm person” versus “You react calmly“</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Automation:</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Measure level of linguistic abstraction -&gt; LCM</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b="0" i="0" lang="de" sz="1800" u="none" cap="none" strike="noStrike">
                <a:solidFill>
                  <a:srgbClr val="595959"/>
                </a:solidFill>
                <a:latin typeface="Calibri"/>
                <a:ea typeface="Calibri"/>
                <a:cs typeface="Calibri"/>
                <a:sym typeface="Calibri"/>
              </a:rPr>
              <a:t>Brysbaert abstraction scores averaged across the text</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1" marL="0" marR="0" rtl="0" algn="l">
              <a:lnSpc>
                <a:spcPct val="100000"/>
              </a:lnSpc>
              <a:spcBef>
                <a:spcPts val="1100"/>
              </a:spcBef>
              <a:spcAft>
                <a:spcPts val="0"/>
              </a:spcAft>
              <a:buClr>
                <a:srgbClr val="000000"/>
              </a:buClr>
              <a:buSzPts val="1100"/>
              <a:buFont typeface="Arial"/>
              <a:buNone/>
            </a:pPr>
            <a:r>
              <a:t/>
            </a:r>
            <a:endParaRPr b="0" i="0" sz="11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p:txBody>
      </p:sp>
      <p:pic>
        <p:nvPicPr>
          <p:cNvPr id="480" name="Google Shape;480;p62"/>
          <p:cNvPicPr preferRelativeResize="0"/>
          <p:nvPr/>
        </p:nvPicPr>
        <p:blipFill rotWithShape="1">
          <a:blip r:embed="rId4">
            <a:alphaModFix/>
          </a:blip>
          <a:srcRect b="0" l="0" r="0" t="0"/>
          <a:stretch/>
        </p:blipFill>
        <p:spPr>
          <a:xfrm>
            <a:off x="5465100" y="1216637"/>
            <a:ext cx="3374100" cy="240042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84" name="Shape 484"/>
        <p:cNvGrpSpPr/>
        <p:nvPr/>
      </p:nvGrpSpPr>
      <p:grpSpPr>
        <a:xfrm>
          <a:off x="0" y="0"/>
          <a:ext cx="0" cy="0"/>
          <a:chOff x="0" y="0"/>
          <a:chExt cx="0" cy="0"/>
        </a:xfrm>
      </p:grpSpPr>
      <p:sp>
        <p:nvSpPr>
          <p:cNvPr id="485" name="Google Shape;485;p63"/>
          <p:cNvSpPr txBox="1"/>
          <p:nvPr>
            <p:ph idx="11" type="ftr"/>
          </p:nvPr>
        </p:nvSpPr>
        <p:spPr>
          <a:xfrm>
            <a:off x="1731962" y="4876800"/>
            <a:ext cx="6053100" cy="144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t/>
            </a:r>
            <a:endParaRPr/>
          </a:p>
        </p:txBody>
      </p:sp>
      <p:sp>
        <p:nvSpPr>
          <p:cNvPr id="486" name="Google Shape;486;p63"/>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487" name="Google Shape;487;p63"/>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488" name="Google Shape;488;p63"/>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Traditional Metrics: An example</a:t>
            </a:r>
            <a:endParaRPr b="0" i="0" sz="1400" u="none" cap="none" strike="noStrike">
              <a:solidFill>
                <a:srgbClr val="000000"/>
              </a:solidFill>
              <a:latin typeface="Arial"/>
              <a:ea typeface="Arial"/>
              <a:cs typeface="Arial"/>
              <a:sym typeface="Arial"/>
            </a:endParaRPr>
          </a:p>
        </p:txBody>
      </p:sp>
      <p:sp>
        <p:nvSpPr>
          <p:cNvPr id="489" name="Google Shape;489;p63"/>
          <p:cNvSpPr txBox="1"/>
          <p:nvPr/>
        </p:nvSpPr>
        <p:spPr>
          <a:xfrm>
            <a:off x="468312" y="1058862"/>
            <a:ext cx="8280300" cy="3513000"/>
          </a:xfrm>
          <a:prstGeom prst="rect">
            <a:avLst/>
          </a:prstGeom>
          <a:noFill/>
          <a:ln>
            <a:noFill/>
          </a:ln>
        </p:spPr>
        <p:txBody>
          <a:bodyPr anchorCtr="0" anchor="t" bIns="45000" lIns="90000" spcFirstLastPara="1" rIns="90000" wrap="square" tIns="45000">
            <a:noAutofit/>
          </a:bodyPr>
          <a:lstStyle/>
          <a:p>
            <a:pPr indent="-268478" lvl="0" marL="285750" marR="0" rtl="0" algn="l">
              <a:lnSpc>
                <a:spcPct val="100000"/>
              </a:lnSpc>
              <a:spcBef>
                <a:spcPts val="0"/>
              </a:spcBef>
              <a:spcAft>
                <a:spcPts val="0"/>
              </a:spcAft>
              <a:buClr>
                <a:srgbClr val="50A5D2"/>
              </a:buClr>
              <a:buSzPts val="1600"/>
              <a:buFont typeface="Calibri"/>
              <a:buChar char="•"/>
            </a:pPr>
            <a:r>
              <a:rPr b="0" i="0" lang="de" sz="1600" u="none" cap="none" strike="noStrike">
                <a:solidFill>
                  <a:srgbClr val="595959"/>
                </a:solidFill>
                <a:latin typeface="Calibri"/>
                <a:ea typeface="Calibri"/>
                <a:cs typeface="Calibri"/>
                <a:sym typeface="Calibri"/>
              </a:rPr>
              <a:t>Traditional Metrics: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de" sz="1600" u="none" cap="none" strike="noStrike">
                <a:solidFill>
                  <a:srgbClr val="595959"/>
                </a:solidFill>
                <a:latin typeface="Calibri"/>
                <a:ea typeface="Calibri"/>
                <a:cs typeface="Calibri"/>
                <a:sym typeface="Calibri"/>
              </a:rPr>
              <a:t>Agentic/communal						Trait/behavior</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p:txBody>
      </p:sp>
      <p:pic>
        <p:nvPicPr>
          <p:cNvPr id="490" name="Google Shape;490;p63"/>
          <p:cNvPicPr preferRelativeResize="0"/>
          <p:nvPr/>
        </p:nvPicPr>
        <p:blipFill rotWithShape="1">
          <a:blip r:embed="rId3">
            <a:alphaModFix/>
          </a:blip>
          <a:srcRect b="0" l="0" r="0" t="0"/>
          <a:stretch/>
        </p:blipFill>
        <p:spPr>
          <a:xfrm>
            <a:off x="219075" y="848225"/>
            <a:ext cx="4279726" cy="2432399"/>
          </a:xfrm>
          <a:prstGeom prst="rect">
            <a:avLst/>
          </a:prstGeom>
          <a:noFill/>
          <a:ln>
            <a:noFill/>
          </a:ln>
        </p:spPr>
      </p:pic>
      <p:pic>
        <p:nvPicPr>
          <p:cNvPr id="491" name="Google Shape;491;p63"/>
          <p:cNvPicPr preferRelativeResize="0"/>
          <p:nvPr/>
        </p:nvPicPr>
        <p:blipFill rotWithShape="1">
          <a:blip r:embed="rId3">
            <a:alphaModFix/>
          </a:blip>
          <a:srcRect b="0" l="0" r="0" t="0"/>
          <a:stretch/>
        </p:blipFill>
        <p:spPr>
          <a:xfrm>
            <a:off x="4645325" y="848225"/>
            <a:ext cx="4279726" cy="2432399"/>
          </a:xfrm>
          <a:prstGeom prst="rect">
            <a:avLst/>
          </a:prstGeom>
          <a:noFill/>
          <a:ln>
            <a:noFill/>
          </a:ln>
        </p:spPr>
      </p:pic>
      <p:sp>
        <p:nvSpPr>
          <p:cNvPr id="492" name="Google Shape;492;p63"/>
          <p:cNvSpPr/>
          <p:nvPr/>
        </p:nvSpPr>
        <p:spPr>
          <a:xfrm>
            <a:off x="2401600" y="2401625"/>
            <a:ext cx="521100" cy="126900"/>
          </a:xfrm>
          <a:prstGeom prst="ellipse">
            <a:avLst/>
          </a:prstGeom>
          <a:noFill/>
          <a:ln cap="flat" cmpd="sng" w="9525">
            <a:solidFill>
              <a:srgbClr val="A64D7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93" name="Google Shape;493;p63"/>
          <p:cNvSpPr/>
          <p:nvPr/>
        </p:nvSpPr>
        <p:spPr>
          <a:xfrm>
            <a:off x="836250" y="2879675"/>
            <a:ext cx="521100" cy="126900"/>
          </a:xfrm>
          <a:prstGeom prst="ellipse">
            <a:avLst/>
          </a:prstGeom>
          <a:noFill/>
          <a:ln cap="flat" cmpd="sng" w="9525">
            <a:solidFill>
              <a:srgbClr val="A64D7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94" name="Google Shape;494;p63"/>
          <p:cNvSpPr/>
          <p:nvPr/>
        </p:nvSpPr>
        <p:spPr>
          <a:xfrm>
            <a:off x="3365825" y="2795975"/>
            <a:ext cx="521100" cy="126900"/>
          </a:xfrm>
          <a:prstGeom prst="ellipse">
            <a:avLst/>
          </a:prstGeom>
          <a:no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95" name="Google Shape;495;p63"/>
          <p:cNvSpPr/>
          <p:nvPr/>
        </p:nvSpPr>
        <p:spPr>
          <a:xfrm>
            <a:off x="1531800" y="2972800"/>
            <a:ext cx="521100" cy="126900"/>
          </a:xfrm>
          <a:prstGeom prst="ellipse">
            <a:avLst/>
          </a:prstGeom>
          <a:no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96" name="Google Shape;496;p63"/>
          <p:cNvSpPr/>
          <p:nvPr/>
        </p:nvSpPr>
        <p:spPr>
          <a:xfrm>
            <a:off x="4876475" y="2344625"/>
            <a:ext cx="1603800" cy="57000"/>
          </a:xfrm>
          <a:prstGeom prst="rect">
            <a:avLst/>
          </a:prstGeom>
          <a:no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97" name="Google Shape;497;p63"/>
          <p:cNvSpPr/>
          <p:nvPr/>
        </p:nvSpPr>
        <p:spPr>
          <a:xfrm>
            <a:off x="7953775" y="2401600"/>
            <a:ext cx="879300" cy="126900"/>
          </a:xfrm>
          <a:prstGeom prst="rect">
            <a:avLst/>
          </a:prstGeom>
          <a:noFill/>
          <a:ln cap="flat" cmpd="sng" w="9525">
            <a:solidFill>
              <a:srgbClr val="A64D7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4" name="Shape 144"/>
        <p:cNvGrpSpPr/>
        <p:nvPr/>
      </p:nvGrpSpPr>
      <p:grpSpPr>
        <a:xfrm>
          <a:off x="0" y="0"/>
          <a:ext cx="0" cy="0"/>
          <a:chOff x="0" y="0"/>
          <a:chExt cx="0" cy="0"/>
        </a:xfrm>
      </p:grpSpPr>
      <p:sp>
        <p:nvSpPr>
          <p:cNvPr id="145" name="Google Shape;145;p28"/>
          <p:cNvSpPr txBox="1"/>
          <p:nvPr>
            <p:ph idx="10" type="dt"/>
          </p:nvPr>
        </p:nvSpPr>
        <p:spPr>
          <a:xfrm>
            <a:off x="219075" y="4875212"/>
            <a:ext cx="1028700" cy="14605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146" name="Google Shape;146;p28"/>
          <p:cNvSpPr txBox="1"/>
          <p:nvPr>
            <p:ph idx="12" type="sldNum"/>
          </p:nvPr>
        </p:nvSpPr>
        <p:spPr>
          <a:xfrm>
            <a:off x="8323262" y="4894262"/>
            <a:ext cx="601662" cy="12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147" name="Google Shape;147;p28"/>
          <p:cNvSpPr txBox="1"/>
          <p:nvPr/>
        </p:nvSpPr>
        <p:spPr>
          <a:xfrm>
            <a:off x="468312" y="188912"/>
            <a:ext cx="8280400" cy="43021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Motivation</a:t>
            </a:r>
            <a:endParaRPr b="0" i="0" sz="1400" u="none" cap="none" strike="noStrike">
              <a:solidFill>
                <a:srgbClr val="000000"/>
              </a:solidFill>
              <a:latin typeface="Arial"/>
              <a:ea typeface="Arial"/>
              <a:cs typeface="Arial"/>
              <a:sym typeface="Arial"/>
            </a:endParaRPr>
          </a:p>
        </p:txBody>
      </p:sp>
      <p:sp>
        <p:nvSpPr>
          <p:cNvPr id="148" name="Google Shape;148;p28"/>
          <p:cNvSpPr txBox="1"/>
          <p:nvPr/>
        </p:nvSpPr>
        <p:spPr>
          <a:xfrm>
            <a:off x="468312" y="1058862"/>
            <a:ext cx="8280400" cy="3695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Moral argument:</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Equality</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Economic arguments:</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Loss of talent</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Widening of applicant pool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149" name="Google Shape;149;p28"/>
          <p:cNvSpPr/>
          <p:nvPr/>
        </p:nvSpPr>
        <p:spPr>
          <a:xfrm>
            <a:off x="1731962" y="4876800"/>
            <a:ext cx="6054725" cy="14605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1" name="Shape 501"/>
        <p:cNvGrpSpPr/>
        <p:nvPr/>
      </p:nvGrpSpPr>
      <p:grpSpPr>
        <a:xfrm>
          <a:off x="0" y="0"/>
          <a:ext cx="0" cy="0"/>
          <a:chOff x="0" y="0"/>
          <a:chExt cx="0" cy="0"/>
        </a:xfrm>
      </p:grpSpPr>
      <p:sp>
        <p:nvSpPr>
          <p:cNvPr id="502" name="Google Shape;502;p64"/>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503" name="Google Shape;503;p64"/>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504" name="Google Shape;504;p64"/>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RQ2: Do LLMs agree with traditional metrics? </a:t>
            </a:r>
            <a:endParaRPr b="0" i="0" sz="1400" u="none" cap="none" strike="noStrike">
              <a:solidFill>
                <a:srgbClr val="000000"/>
              </a:solidFill>
              <a:latin typeface="Arial"/>
              <a:ea typeface="Arial"/>
              <a:cs typeface="Arial"/>
              <a:sym typeface="Arial"/>
            </a:endParaRPr>
          </a:p>
        </p:txBody>
      </p:sp>
      <p:sp>
        <p:nvSpPr>
          <p:cNvPr id="505" name="Google Shape;505;p64"/>
          <p:cNvSpPr txBox="1"/>
          <p:nvPr/>
        </p:nvSpPr>
        <p:spPr>
          <a:xfrm>
            <a:off x="431856" y="1058850"/>
            <a:ext cx="39390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Why is the agreement so low?</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For the original program descriptions: LLAMA hardly predicts no female oriented scores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506" name="Google Shape;506;p64"/>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507" name="Google Shape;507;p64"/>
          <p:cNvPicPr preferRelativeResize="0"/>
          <p:nvPr/>
        </p:nvPicPr>
        <p:blipFill rotWithShape="1">
          <a:blip r:embed="rId3">
            <a:alphaModFix/>
          </a:blip>
          <a:srcRect b="0" l="0" r="0" t="0"/>
          <a:stretch/>
        </p:blipFill>
        <p:spPr>
          <a:xfrm>
            <a:off x="4532956" y="869362"/>
            <a:ext cx="4392098" cy="3952888"/>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11" name="Shape 511"/>
        <p:cNvGrpSpPr/>
        <p:nvPr/>
      </p:nvGrpSpPr>
      <p:grpSpPr>
        <a:xfrm>
          <a:off x="0" y="0"/>
          <a:ext cx="0" cy="0"/>
          <a:chOff x="0" y="0"/>
          <a:chExt cx="0" cy="0"/>
        </a:xfrm>
      </p:grpSpPr>
      <p:sp>
        <p:nvSpPr>
          <p:cNvPr id="512" name="Google Shape;512;p65"/>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513" name="Google Shape;513;p65"/>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514" name="Google Shape;514;p65"/>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RQ3: How do LLMs “think” about gendered language?</a:t>
            </a:r>
            <a:endParaRPr b="0" i="0" sz="1400" u="none" cap="none" strike="noStrike">
              <a:solidFill>
                <a:srgbClr val="000000"/>
              </a:solidFill>
              <a:latin typeface="Arial"/>
              <a:ea typeface="Arial"/>
              <a:cs typeface="Arial"/>
              <a:sym typeface="Arial"/>
            </a:endParaRPr>
          </a:p>
        </p:txBody>
      </p:sp>
      <p:sp>
        <p:nvSpPr>
          <p:cNvPr id="515" name="Google Shape;515;p65"/>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Some snippets from the n-grams analysis: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LLMs frequently add a “career” part (in all paraphrased texts)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For the female paraphrased texts “diverse”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Explicit mentions of women in many paraphrased female texts. Not a single one in the male texts.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516" name="Google Shape;516;p65"/>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20" name="Shape 520"/>
        <p:cNvGrpSpPr/>
        <p:nvPr/>
      </p:nvGrpSpPr>
      <p:grpSpPr>
        <a:xfrm>
          <a:off x="0" y="0"/>
          <a:ext cx="0" cy="0"/>
          <a:chOff x="0" y="0"/>
          <a:chExt cx="0" cy="0"/>
        </a:xfrm>
      </p:grpSpPr>
      <p:sp>
        <p:nvSpPr>
          <p:cNvPr id="521" name="Google Shape;521;p66"/>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522" name="Google Shape;522;p66"/>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523" name="Google Shape;523;p66"/>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RQ3: How do LLMs “think” about gendered language?</a:t>
            </a:r>
            <a:endParaRPr b="0" i="0" sz="1400" u="none" cap="none" strike="noStrike">
              <a:solidFill>
                <a:srgbClr val="000000"/>
              </a:solidFill>
              <a:latin typeface="Arial"/>
              <a:ea typeface="Arial"/>
              <a:cs typeface="Arial"/>
              <a:sym typeface="Arial"/>
            </a:endParaRPr>
          </a:p>
        </p:txBody>
      </p:sp>
      <p:sp>
        <p:nvSpPr>
          <p:cNvPr id="524" name="Google Shape;524;p66"/>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de" sz="1400" u="none" cap="none" strike="noStrike">
                <a:solidFill>
                  <a:schemeClr val="dk1"/>
                </a:solidFill>
                <a:latin typeface="Arial"/>
                <a:ea typeface="Arial"/>
                <a:cs typeface="Arial"/>
                <a:sym typeface="Arial"/>
              </a:rPr>
              <a:t>paraphrased neutral</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de" sz="1400" u="none" cap="none" strike="noStrike">
                <a:solidFill>
                  <a:schemeClr val="dk1"/>
                </a:solidFill>
                <a:latin typeface="Arial"/>
                <a:ea typeface="Arial"/>
                <a:cs typeface="Arial"/>
                <a:sym typeface="Arial"/>
              </a:rPr>
              <a:t>The Literature Program at the University of Göttingen is designed to </a:t>
            </a:r>
            <a:r>
              <a:rPr b="1" i="0" lang="de" sz="1400" u="none" cap="none" strike="noStrike">
                <a:solidFill>
                  <a:srgbClr val="50A5D2"/>
                </a:solidFill>
                <a:latin typeface="Arial"/>
                <a:ea typeface="Arial"/>
                <a:cs typeface="Arial"/>
                <a:sym typeface="Arial"/>
              </a:rPr>
              <a:t>immerse students in the diverse spectrum of literary works</a:t>
            </a:r>
            <a:r>
              <a:rPr b="0" i="0" lang="de" sz="1400" u="none" cap="none" strike="noStrike">
                <a:solidFill>
                  <a:schemeClr val="dk1"/>
                </a:solidFill>
                <a:latin typeface="Arial"/>
                <a:ea typeface="Arial"/>
                <a:cs typeface="Arial"/>
                <a:sym typeface="Arial"/>
              </a:rPr>
              <a:t> from across the globe. Leveraging the extensive array of European and Non-European philologies present at our university, this program offers a comprehensive exploration of world literature. Students will engage with prominent works and investigate their historical, geographical, and cultural contexts. This degree is ideal for those aspiring to t</a:t>
            </a:r>
            <a:r>
              <a:rPr b="1" i="0" lang="de" sz="1400" u="none" cap="none" strike="noStrike">
                <a:solidFill>
                  <a:srgbClr val="50A5D2"/>
                </a:solidFill>
                <a:latin typeface="Arial"/>
                <a:ea typeface="Arial"/>
                <a:cs typeface="Arial"/>
                <a:sym typeface="Arial"/>
              </a:rPr>
              <a:t>urn their passion for literature into a profession</a:t>
            </a:r>
            <a:r>
              <a:rPr b="0" i="0" lang="de" sz="1400" u="none" cap="none" strike="noStrike">
                <a:solidFill>
                  <a:schemeClr val="dk1"/>
                </a:solidFill>
                <a:latin typeface="Arial"/>
                <a:ea typeface="Arial"/>
                <a:cs typeface="Arial"/>
                <a:sym typeface="Arial"/>
              </a:rPr>
              <a:t> or those seeking a career that demands a broad understanding of cultural knowledge.</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25" name="Google Shape;525;p66"/>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29" name="Shape 529"/>
        <p:cNvGrpSpPr/>
        <p:nvPr/>
      </p:nvGrpSpPr>
      <p:grpSpPr>
        <a:xfrm>
          <a:off x="0" y="0"/>
          <a:ext cx="0" cy="0"/>
          <a:chOff x="0" y="0"/>
          <a:chExt cx="0" cy="0"/>
        </a:xfrm>
      </p:grpSpPr>
      <p:sp>
        <p:nvSpPr>
          <p:cNvPr id="530" name="Google Shape;530;p67"/>
          <p:cNvSpPr txBox="1"/>
          <p:nvPr>
            <p:ph idx="11" type="ftr"/>
          </p:nvPr>
        </p:nvSpPr>
        <p:spPr>
          <a:xfrm>
            <a:off x="1731962" y="4876800"/>
            <a:ext cx="6053100" cy="144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t/>
            </a:r>
            <a:endParaRPr/>
          </a:p>
        </p:txBody>
      </p:sp>
      <p:sp>
        <p:nvSpPr>
          <p:cNvPr id="531" name="Google Shape;531;p67"/>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532" name="Google Shape;532;p67"/>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533" name="Google Shape;533;p67"/>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Recap: Research Questions</a:t>
            </a:r>
            <a:endParaRPr b="0" i="0" sz="1400" u="none" cap="none" strike="noStrike">
              <a:solidFill>
                <a:srgbClr val="000000"/>
              </a:solidFill>
              <a:latin typeface="Arial"/>
              <a:ea typeface="Arial"/>
              <a:cs typeface="Arial"/>
              <a:sym typeface="Arial"/>
            </a:endParaRPr>
          </a:p>
        </p:txBody>
      </p:sp>
      <p:sp>
        <p:nvSpPr>
          <p:cNvPr id="534" name="Google Shape;534;p67"/>
          <p:cNvSpPr txBox="1"/>
          <p:nvPr/>
        </p:nvSpPr>
        <p:spPr>
          <a:xfrm>
            <a:off x="468312" y="1058862"/>
            <a:ext cx="8280300" cy="3695700"/>
          </a:xfrm>
          <a:prstGeom prst="rect">
            <a:avLst/>
          </a:prstGeom>
          <a:noFill/>
          <a:ln>
            <a:noFill/>
          </a:ln>
        </p:spPr>
        <p:txBody>
          <a:bodyPr anchorCtr="0" anchor="t" bIns="45000" lIns="90000" spcFirstLastPara="1" rIns="90000" wrap="square" tIns="45000">
            <a:noAutofit/>
          </a:bodyPr>
          <a:lstStyle/>
          <a:p>
            <a:pPr indent="-285750" lvl="0" marL="28575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300"/>
              </a:spcBef>
              <a:spcAft>
                <a:spcPts val="0"/>
              </a:spcAft>
              <a:buClr>
                <a:srgbClr val="595959"/>
              </a:buClr>
              <a:buSzPts val="1600"/>
              <a:buFont typeface="Calibri"/>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300"/>
              </a:spcBef>
              <a:spcAft>
                <a:spcPts val="0"/>
              </a:spcAft>
              <a:buClr>
                <a:srgbClr val="595959"/>
              </a:buClr>
              <a:buSzPts val="1600"/>
              <a:buFont typeface="Calibri"/>
              <a:buNone/>
            </a:pPr>
            <a:r>
              <a:rPr b="0" i="0" lang="de" sz="1600" u="none" cap="none" strike="noStrike">
                <a:solidFill>
                  <a:srgbClr val="595959"/>
                </a:solidFill>
                <a:latin typeface="Calibri"/>
                <a:ea typeface="Calibri"/>
                <a:cs typeface="Calibri"/>
                <a:sym typeface="Calibri"/>
              </a:rPr>
              <a:t>RQ1: How good are LLMs at generating paraphrased program descriptions?</a:t>
            </a:r>
            <a:endParaRPr b="0" i="0" sz="1400" u="none" cap="none" strike="noStrike">
              <a:solidFill>
                <a:schemeClr val="dk1"/>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300"/>
              </a:spcBef>
              <a:spcAft>
                <a:spcPts val="0"/>
              </a:spcAft>
              <a:buClr>
                <a:srgbClr val="595959"/>
              </a:buClr>
              <a:buSzPts val="1600"/>
              <a:buFont typeface="Calibri"/>
              <a:buNone/>
            </a:pPr>
            <a:r>
              <a:rPr b="0" i="0" lang="de" sz="1600" u="none" cap="none" strike="noStrike">
                <a:solidFill>
                  <a:srgbClr val="595959"/>
                </a:solidFill>
                <a:latin typeface="Calibri"/>
                <a:ea typeface="Calibri"/>
                <a:cs typeface="Calibri"/>
                <a:sym typeface="Calibri"/>
              </a:rPr>
              <a:t>RQ2: Do LLMs agree with traditional metrics of gendered language?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595959"/>
              </a:buClr>
              <a:buSzPts val="1600"/>
              <a:buFont typeface="Calibri"/>
              <a:buNone/>
            </a:pPr>
            <a:r>
              <a:rPr b="0" i="0" lang="de" sz="1600" u="none" cap="none" strike="noStrike">
                <a:solidFill>
                  <a:srgbClr val="595959"/>
                </a:solidFill>
                <a:latin typeface="Calibri"/>
                <a:ea typeface="Calibri"/>
                <a:cs typeface="Calibri"/>
                <a:sym typeface="Calibri"/>
              </a:rPr>
              <a:t>RQ3: How do LLMs „think“ about gendered language?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8" name="Shape 538"/>
        <p:cNvGrpSpPr/>
        <p:nvPr/>
      </p:nvGrpSpPr>
      <p:grpSpPr>
        <a:xfrm>
          <a:off x="0" y="0"/>
          <a:ext cx="0" cy="0"/>
          <a:chOff x="0" y="0"/>
          <a:chExt cx="0" cy="0"/>
        </a:xfrm>
      </p:grpSpPr>
      <p:sp>
        <p:nvSpPr>
          <p:cNvPr id="539" name="Google Shape;539;p68"/>
          <p:cNvSpPr txBox="1"/>
          <p:nvPr>
            <p:ph idx="11" type="ftr"/>
          </p:nvPr>
        </p:nvSpPr>
        <p:spPr>
          <a:xfrm>
            <a:off x="1731962" y="4876800"/>
            <a:ext cx="6053100" cy="144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t/>
            </a:r>
            <a:endParaRPr/>
          </a:p>
        </p:txBody>
      </p:sp>
      <p:sp>
        <p:nvSpPr>
          <p:cNvPr id="540" name="Google Shape;540;p68"/>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541" name="Google Shape;541;p68"/>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542" name="Google Shape;542;p68"/>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900" u="none" cap="none" strike="noStrike">
                <a:solidFill>
                  <a:srgbClr val="000000"/>
                </a:solidFill>
                <a:latin typeface="Arial"/>
                <a:ea typeface="Arial"/>
                <a:cs typeface="Arial"/>
                <a:sym typeface="Arial"/>
              </a:rPr>
              <a:t>				                   </a:t>
            </a:r>
            <a:endParaRPr b="0" i="0" sz="900" u="none" cap="none" strike="noStrike">
              <a:solidFill>
                <a:srgbClr val="000000"/>
              </a:solidFill>
              <a:latin typeface="Arial"/>
              <a:ea typeface="Arial"/>
              <a:cs typeface="Arial"/>
              <a:sym typeface="Arial"/>
            </a:endParaRPr>
          </a:p>
        </p:txBody>
      </p:sp>
      <p:sp>
        <p:nvSpPr>
          <p:cNvPr id="543" name="Google Shape;543;p68"/>
          <p:cNvSpPr txBox="1"/>
          <p:nvPr/>
        </p:nvSpPr>
        <p:spPr>
          <a:xfrm>
            <a:off x="468312" y="1058862"/>
            <a:ext cx="8280300" cy="36957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17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p:txBody>
      </p:sp>
      <p:pic>
        <p:nvPicPr>
          <p:cNvPr id="544" name="Google Shape;544;p68"/>
          <p:cNvPicPr preferRelativeResize="0"/>
          <p:nvPr/>
        </p:nvPicPr>
        <p:blipFill rotWithShape="1">
          <a:blip r:embed="rId3">
            <a:alphaModFix/>
          </a:blip>
          <a:srcRect b="0" l="0" r="0" t="0"/>
          <a:stretch/>
        </p:blipFill>
        <p:spPr>
          <a:xfrm>
            <a:off x="2935850" y="997099"/>
            <a:ext cx="3172751" cy="2767651"/>
          </a:xfrm>
          <a:prstGeom prst="rect">
            <a:avLst/>
          </a:prstGeom>
          <a:noFill/>
          <a:ln>
            <a:noFill/>
          </a:ln>
        </p:spPr>
      </p:pic>
      <p:pic>
        <p:nvPicPr>
          <p:cNvPr id="545" name="Google Shape;545;p68"/>
          <p:cNvPicPr preferRelativeResize="0"/>
          <p:nvPr/>
        </p:nvPicPr>
        <p:blipFill rotWithShape="1">
          <a:blip r:embed="rId4">
            <a:alphaModFix/>
          </a:blip>
          <a:srcRect b="0" l="0" r="0" t="0"/>
          <a:stretch/>
        </p:blipFill>
        <p:spPr>
          <a:xfrm>
            <a:off x="219074" y="2394626"/>
            <a:ext cx="2716775" cy="2670476"/>
          </a:xfrm>
          <a:prstGeom prst="rect">
            <a:avLst/>
          </a:prstGeom>
          <a:noFill/>
          <a:ln>
            <a:noFill/>
          </a:ln>
        </p:spPr>
      </p:pic>
      <p:pic>
        <p:nvPicPr>
          <p:cNvPr id="546" name="Google Shape;546;p68"/>
          <p:cNvPicPr preferRelativeResize="0"/>
          <p:nvPr/>
        </p:nvPicPr>
        <p:blipFill rotWithShape="1">
          <a:blip r:embed="rId5">
            <a:alphaModFix/>
          </a:blip>
          <a:srcRect b="0" l="0" r="0" t="0"/>
          <a:stretch/>
        </p:blipFill>
        <p:spPr>
          <a:xfrm>
            <a:off x="219076" y="-82425"/>
            <a:ext cx="2457551" cy="2477049"/>
          </a:xfrm>
          <a:prstGeom prst="rect">
            <a:avLst/>
          </a:prstGeom>
          <a:noFill/>
          <a:ln>
            <a:noFill/>
          </a:ln>
        </p:spPr>
      </p:pic>
      <p:pic>
        <p:nvPicPr>
          <p:cNvPr id="547" name="Google Shape;547;p68"/>
          <p:cNvPicPr preferRelativeResize="0"/>
          <p:nvPr/>
        </p:nvPicPr>
        <p:blipFill rotWithShape="1">
          <a:blip r:embed="rId6">
            <a:alphaModFix/>
          </a:blip>
          <a:srcRect b="0" l="0" r="0" t="0"/>
          <a:stretch/>
        </p:blipFill>
        <p:spPr>
          <a:xfrm>
            <a:off x="5992125" y="817275"/>
            <a:ext cx="3096750" cy="4178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3" name="Shape 153"/>
        <p:cNvGrpSpPr/>
        <p:nvPr/>
      </p:nvGrpSpPr>
      <p:grpSpPr>
        <a:xfrm>
          <a:off x="0" y="0"/>
          <a:ext cx="0" cy="0"/>
          <a:chOff x="0" y="0"/>
          <a:chExt cx="0" cy="0"/>
        </a:xfrm>
      </p:grpSpPr>
      <p:sp>
        <p:nvSpPr>
          <p:cNvPr id="154" name="Google Shape;154;p29"/>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155" name="Google Shape;155;p29"/>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156" name="Google Shape;156;p29"/>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Motivation</a:t>
            </a:r>
            <a:endParaRPr b="0" i="0" sz="1400" u="none" cap="none" strike="noStrike">
              <a:solidFill>
                <a:srgbClr val="000000"/>
              </a:solidFill>
              <a:latin typeface="Arial"/>
              <a:ea typeface="Arial"/>
              <a:cs typeface="Arial"/>
              <a:sym typeface="Arial"/>
            </a:endParaRPr>
          </a:p>
        </p:txBody>
      </p:sp>
      <p:sp>
        <p:nvSpPr>
          <p:cNvPr id="157" name="Google Shape;157;p29"/>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One way to combat this: change wording of </a:t>
            </a:r>
            <a:r>
              <a:rPr b="0" i="1" lang="de" sz="1800" u="none" cap="none" strike="noStrike">
                <a:solidFill>
                  <a:srgbClr val="595959"/>
                </a:solidFill>
                <a:latin typeface="Calibri"/>
                <a:ea typeface="Calibri"/>
                <a:cs typeface="Calibri"/>
                <a:sym typeface="Calibri"/>
              </a:rPr>
              <a:t>job descriptions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5750" lvl="0" marL="285750" marR="0" rtl="0" algn="l">
              <a:lnSpc>
                <a:spcPct val="100000"/>
              </a:lnSpc>
              <a:spcBef>
                <a:spcPts val="0"/>
              </a:spcBef>
              <a:spcAft>
                <a:spcPts val="0"/>
              </a:spcAft>
              <a:buClr>
                <a:srgbClr val="50A5D2"/>
              </a:buClr>
              <a:buSzPts val="1872"/>
              <a:buFont typeface="Calibri"/>
              <a:buChar char="•"/>
            </a:pPr>
            <a:r>
              <a:rPr b="0" i="0" lang="de" sz="1800" u="none" cap="none" strike="noStrike">
                <a:solidFill>
                  <a:srgbClr val="595959"/>
                </a:solidFill>
                <a:latin typeface="Calibri"/>
                <a:ea typeface="Calibri"/>
                <a:cs typeface="Calibri"/>
                <a:sym typeface="Calibri"/>
              </a:rPr>
              <a:t>Issues: focus on job descriptions, manual</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implementations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Our approach: university program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rPr b="0" i="0" lang="de" sz="1800" u="none" cap="none" strike="noStrike">
                <a:solidFill>
                  <a:srgbClr val="595959"/>
                </a:solidFill>
                <a:latin typeface="Calibri"/>
                <a:ea typeface="Calibri"/>
                <a:cs typeface="Calibri"/>
                <a:sym typeface="Calibri"/>
              </a:rPr>
              <a:t>descriptions, LLMs, automated established metrics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Bring men into female dominated jobs too!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rPr b="0" i="0" lang="de" sz="800" u="none" cap="none" strike="noStrike">
                <a:solidFill>
                  <a:srgbClr val="595959"/>
                </a:solidFill>
                <a:latin typeface="Calibri"/>
                <a:ea typeface="Calibri"/>
                <a:cs typeface="Calibri"/>
                <a:sym typeface="Calibri"/>
              </a:rPr>
              <a:t>U..S. Bureau of Labour Statistics:</a:t>
            </a:r>
            <a:r>
              <a:rPr b="0" i="0" lang="de" sz="1800" u="none" cap="none" strike="noStrike">
                <a:solidFill>
                  <a:srgbClr val="595959"/>
                </a:solidFill>
                <a:latin typeface="Calibri"/>
                <a:ea typeface="Calibri"/>
                <a:cs typeface="Calibri"/>
                <a:sym typeface="Calibri"/>
              </a:rPr>
              <a:t> </a:t>
            </a:r>
            <a:r>
              <a:rPr b="0" i="0" lang="de" sz="800" u="sng" cap="none" strike="noStrike">
                <a:solidFill>
                  <a:schemeClr val="hlink"/>
                </a:solidFill>
                <a:latin typeface="Calibri"/>
                <a:ea typeface="Calibri"/>
                <a:cs typeface="Calibri"/>
                <a:sym typeface="Calibri"/>
                <a:hlinkClick r:id="rId3"/>
              </a:rPr>
              <a:t>https://www.bls.gov/cps/cpsaat18.htm</a:t>
            </a:r>
            <a:endParaRPr b="0" i="0" sz="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158" name="Google Shape;158;p29"/>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159" name="Google Shape;159;p29"/>
          <p:cNvPicPr preferRelativeResize="0"/>
          <p:nvPr/>
        </p:nvPicPr>
        <p:blipFill rotWithShape="1">
          <a:blip r:embed="rId4">
            <a:alphaModFix/>
          </a:blip>
          <a:srcRect b="0" l="0" r="0" t="0"/>
          <a:stretch/>
        </p:blipFill>
        <p:spPr>
          <a:xfrm>
            <a:off x="4714150" y="1493250"/>
            <a:ext cx="4429851" cy="1012550"/>
          </a:xfrm>
          <a:prstGeom prst="rect">
            <a:avLst/>
          </a:prstGeom>
          <a:noFill/>
          <a:ln>
            <a:noFill/>
          </a:ln>
        </p:spPr>
      </p:pic>
      <p:pic>
        <p:nvPicPr>
          <p:cNvPr id="160" name="Google Shape;160;p29"/>
          <p:cNvPicPr preferRelativeResize="0"/>
          <p:nvPr/>
        </p:nvPicPr>
        <p:blipFill rotWithShape="1">
          <a:blip r:embed="rId5">
            <a:alphaModFix/>
          </a:blip>
          <a:srcRect b="0" l="0" r="0" t="0"/>
          <a:stretch/>
        </p:blipFill>
        <p:spPr>
          <a:xfrm>
            <a:off x="579325" y="3692800"/>
            <a:ext cx="6770852" cy="601700"/>
          </a:xfrm>
          <a:prstGeom prst="rect">
            <a:avLst/>
          </a:prstGeom>
          <a:noFill/>
          <a:ln>
            <a:noFill/>
          </a:ln>
        </p:spPr>
      </p:pic>
      <p:pic>
        <p:nvPicPr>
          <p:cNvPr id="161" name="Google Shape;161;p29"/>
          <p:cNvPicPr preferRelativeResize="0"/>
          <p:nvPr/>
        </p:nvPicPr>
        <p:blipFill rotWithShape="1">
          <a:blip r:embed="rId6">
            <a:alphaModFix/>
          </a:blip>
          <a:srcRect b="0" l="0" r="0" t="0"/>
          <a:stretch/>
        </p:blipFill>
        <p:spPr>
          <a:xfrm>
            <a:off x="579325" y="4294500"/>
            <a:ext cx="6509474" cy="206100"/>
          </a:xfrm>
          <a:prstGeom prst="rect">
            <a:avLst/>
          </a:prstGeom>
          <a:noFill/>
          <a:ln>
            <a:noFill/>
          </a:ln>
        </p:spPr>
      </p:pic>
      <p:sp>
        <p:nvSpPr>
          <p:cNvPr id="162" name="Google Shape;162;p29"/>
          <p:cNvSpPr/>
          <p:nvPr/>
        </p:nvSpPr>
        <p:spPr>
          <a:xfrm>
            <a:off x="4657200" y="3646250"/>
            <a:ext cx="601800" cy="206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163" name="Google Shape;163;p29"/>
          <p:cNvSpPr/>
          <p:nvPr/>
        </p:nvSpPr>
        <p:spPr>
          <a:xfrm>
            <a:off x="4657200" y="4261525"/>
            <a:ext cx="601800" cy="206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7" name="Shape 167"/>
        <p:cNvGrpSpPr/>
        <p:nvPr/>
      </p:nvGrpSpPr>
      <p:grpSpPr>
        <a:xfrm>
          <a:off x="0" y="0"/>
          <a:ext cx="0" cy="0"/>
          <a:chOff x="0" y="0"/>
          <a:chExt cx="0" cy="0"/>
        </a:xfrm>
      </p:grpSpPr>
      <p:sp>
        <p:nvSpPr>
          <p:cNvPr id="168" name="Google Shape;168;p30"/>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169" name="Google Shape;169;p30"/>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170" name="Google Shape;170;p30"/>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Motivation: Why LLMs?</a:t>
            </a:r>
            <a:endParaRPr b="0" i="0" sz="1400" u="none" cap="none" strike="noStrike">
              <a:solidFill>
                <a:srgbClr val="000000"/>
              </a:solidFill>
              <a:latin typeface="Arial"/>
              <a:ea typeface="Arial"/>
              <a:cs typeface="Arial"/>
              <a:sym typeface="Arial"/>
            </a:endParaRPr>
          </a:p>
        </p:txBody>
      </p:sp>
      <p:sp>
        <p:nvSpPr>
          <p:cNvPr id="171" name="Google Shape;171;p30"/>
          <p:cNvSpPr txBox="1"/>
          <p:nvPr/>
        </p:nvSpPr>
        <p:spPr>
          <a:xfrm>
            <a:off x="468312" y="1058862"/>
            <a:ext cx="8280300" cy="3695700"/>
          </a:xfrm>
          <a:prstGeom prst="rect">
            <a:avLst/>
          </a:prstGeom>
          <a:noFill/>
          <a:ln>
            <a:noFill/>
          </a:ln>
        </p:spPr>
        <p:txBody>
          <a:bodyPr anchorCtr="0" anchor="t" bIns="45700" lIns="91425" spcFirstLastPara="1" rIns="91425" wrap="square" tIns="45700">
            <a:noAutofit/>
          </a:bodyPr>
          <a:lstStyle/>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Manual implementation is costly and slow</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LLMs have been able to find interesting correlations between gender and language before </a:t>
            </a:r>
            <a:r>
              <a:rPr b="0" i="0" lang="de" sz="1800" u="none" cap="none" strike="noStrike">
                <a:solidFill>
                  <a:srgbClr val="595959"/>
                </a:solidFill>
                <a:latin typeface="Calibri"/>
                <a:ea typeface="Calibri"/>
                <a:cs typeface="Calibri"/>
                <a:sym typeface="Calibri"/>
              </a:rPr>
              <a:t> </a:t>
            </a:r>
            <a:endParaRPr b="0" i="0" sz="1800" u="none" cap="none" strike="noStrike">
              <a:solidFill>
                <a:srgbClr val="595959"/>
              </a:solidFill>
              <a:latin typeface="Calibri"/>
              <a:ea typeface="Calibri"/>
              <a:cs typeface="Calibri"/>
              <a:sym typeface="Calibri"/>
            </a:endParaRPr>
          </a:p>
          <a:p>
            <a:pPr indent="-342900" lvl="1" marL="914400" marR="0" rtl="0" algn="l">
              <a:lnSpc>
                <a:spcPct val="100000"/>
              </a:lnSpc>
              <a:spcBef>
                <a:spcPts val="0"/>
              </a:spcBef>
              <a:spcAft>
                <a:spcPts val="0"/>
              </a:spcAft>
              <a:buClr>
                <a:srgbClr val="595959"/>
              </a:buClr>
              <a:buSzPts val="1800"/>
              <a:buFont typeface="Calibri"/>
              <a:buChar char="○"/>
            </a:pPr>
            <a:r>
              <a:rPr lang="de" sz="1800">
                <a:solidFill>
                  <a:srgbClr val="595959"/>
                </a:solidFill>
                <a:latin typeface="Calibri"/>
                <a:ea typeface="Calibri"/>
                <a:cs typeface="Calibri"/>
                <a:sym typeface="Calibri"/>
              </a:rPr>
              <a:t>Bolukbasi, Tolga, et al., (2016):  </a:t>
            </a:r>
            <a:r>
              <a:rPr i="1" lang="de" sz="1800">
                <a:solidFill>
                  <a:srgbClr val="595959"/>
                </a:solidFill>
                <a:latin typeface="Calibri"/>
                <a:ea typeface="Calibri"/>
                <a:cs typeface="Calibri"/>
                <a:sym typeface="Calibri"/>
              </a:rPr>
              <a:t>Man is to computer programmer as woman is to homemaker? debiasing word embeddings</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b="0" i="0" lang="de" sz="1800" u="none" cap="none" strike="noStrike">
                <a:solidFill>
                  <a:srgbClr val="595959"/>
                </a:solidFill>
                <a:latin typeface="Calibri"/>
                <a:ea typeface="Calibri"/>
                <a:cs typeface="Calibri"/>
                <a:sym typeface="Calibri"/>
              </a:rPr>
              <a:t>Avoid human biases (but introduce LLM biases)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What are the d</a:t>
            </a:r>
            <a:r>
              <a:rPr b="0" i="0" lang="de" sz="1800" u="none" cap="none" strike="noStrike">
                <a:solidFill>
                  <a:srgbClr val="595959"/>
                </a:solidFill>
                <a:latin typeface="Calibri"/>
                <a:ea typeface="Calibri"/>
                <a:cs typeface="Calibri"/>
                <a:sym typeface="Calibri"/>
              </a:rPr>
              <a:t>angers of biased program descriptions being written by LLMs?</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rgbClr val="595959"/>
              </a:solidFill>
              <a:latin typeface="Calibri"/>
              <a:ea typeface="Calibri"/>
              <a:cs typeface="Calibri"/>
              <a:sym typeface="Calibri"/>
            </a:endParaRPr>
          </a:p>
          <a:p>
            <a:pPr indent="-281178" lvl="0" marL="285750" marR="0" rtl="0" algn="l">
              <a:lnSpc>
                <a:spcPct val="100000"/>
              </a:lnSpc>
              <a:spcBef>
                <a:spcPts val="0"/>
              </a:spcBef>
              <a:spcAft>
                <a:spcPts val="0"/>
              </a:spcAft>
              <a:buClr>
                <a:srgbClr val="50A5D2"/>
              </a:buClr>
              <a:buSzPts val="1800"/>
              <a:buFont typeface="Calibri"/>
              <a:buChar char="•"/>
            </a:pPr>
            <a:r>
              <a:rPr lang="de" sz="1800">
                <a:solidFill>
                  <a:srgbClr val="595959"/>
                </a:solidFill>
                <a:latin typeface="Calibri"/>
                <a:ea typeface="Calibri"/>
                <a:cs typeface="Calibri"/>
                <a:sym typeface="Calibri"/>
              </a:rPr>
              <a:t>Especially interesting for the Digital Humanities: Biases in LLMs/using LLMs to combat biases</a:t>
            </a:r>
            <a:endParaRPr sz="1800">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Calibri"/>
              <a:ea typeface="Calibri"/>
              <a:cs typeface="Calibri"/>
              <a:sym typeface="Calibri"/>
            </a:endParaRPr>
          </a:p>
          <a:p>
            <a:pPr indent="0" lvl="0" marL="45720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400"/>
              <a:buFont typeface="Arial"/>
              <a:buNone/>
            </a:pPr>
            <a:r>
              <a:t/>
            </a:r>
            <a:endParaRPr b="0" i="0" sz="1400" u="none" cap="none" strike="noStrike">
              <a:solidFill>
                <a:srgbClr val="595959"/>
              </a:solidFill>
              <a:latin typeface="Calibri"/>
              <a:ea typeface="Calibri"/>
              <a:cs typeface="Calibri"/>
              <a:sym typeface="Calibri"/>
            </a:endParaRPr>
          </a:p>
        </p:txBody>
      </p:sp>
      <p:sp>
        <p:nvSpPr>
          <p:cNvPr id="172" name="Google Shape;172;p30"/>
          <p:cNvSpPr/>
          <p:nvPr/>
        </p:nvSpPr>
        <p:spPr>
          <a:xfrm>
            <a:off x="1731962" y="4876800"/>
            <a:ext cx="6054600" cy="1461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6" name="Shape 176"/>
        <p:cNvGrpSpPr/>
        <p:nvPr/>
      </p:nvGrpSpPr>
      <p:grpSpPr>
        <a:xfrm>
          <a:off x="0" y="0"/>
          <a:ext cx="0" cy="0"/>
          <a:chOff x="0" y="0"/>
          <a:chExt cx="0" cy="0"/>
        </a:xfrm>
      </p:grpSpPr>
      <p:sp>
        <p:nvSpPr>
          <p:cNvPr id="177" name="Google Shape;177;p31"/>
          <p:cNvSpPr txBox="1"/>
          <p:nvPr>
            <p:ph idx="11" type="ftr"/>
          </p:nvPr>
        </p:nvSpPr>
        <p:spPr>
          <a:xfrm>
            <a:off x="1731962" y="4876800"/>
            <a:ext cx="6053100" cy="144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t/>
            </a:r>
            <a:endParaRPr/>
          </a:p>
        </p:txBody>
      </p:sp>
      <p:sp>
        <p:nvSpPr>
          <p:cNvPr id="178" name="Google Shape;178;p31"/>
          <p:cNvSpPr txBox="1"/>
          <p:nvPr>
            <p:ph idx="10" type="dt"/>
          </p:nvPr>
        </p:nvSpPr>
        <p:spPr>
          <a:xfrm>
            <a:off x="219075" y="4875212"/>
            <a:ext cx="1028700" cy="146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179" name="Google Shape;179;p31"/>
          <p:cNvSpPr txBox="1"/>
          <p:nvPr>
            <p:ph idx="12" type="sldNum"/>
          </p:nvPr>
        </p:nvSpPr>
        <p:spPr>
          <a:xfrm>
            <a:off x="8323262" y="4894262"/>
            <a:ext cx="601800" cy="126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180" name="Google Shape;180;p31"/>
          <p:cNvSpPr txBox="1"/>
          <p:nvPr/>
        </p:nvSpPr>
        <p:spPr>
          <a:xfrm>
            <a:off x="468312" y="188912"/>
            <a:ext cx="8280300" cy="430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400"/>
              <a:buFont typeface="Calibri"/>
              <a:buNone/>
            </a:pPr>
            <a:r>
              <a:rPr b="0" i="0" lang="de" sz="2400" u="none" cap="none" strike="noStrike">
                <a:solidFill>
                  <a:srgbClr val="005F9B"/>
                </a:solidFill>
                <a:latin typeface="Calibri"/>
                <a:ea typeface="Calibri"/>
                <a:cs typeface="Calibri"/>
                <a:sym typeface="Calibri"/>
              </a:rPr>
              <a:t>Research Questions</a:t>
            </a:r>
            <a:endParaRPr b="0" i="0" sz="1400" u="none" cap="none" strike="noStrike">
              <a:solidFill>
                <a:srgbClr val="000000"/>
              </a:solidFill>
              <a:latin typeface="Arial"/>
              <a:ea typeface="Arial"/>
              <a:cs typeface="Arial"/>
              <a:sym typeface="Arial"/>
            </a:endParaRPr>
          </a:p>
        </p:txBody>
      </p:sp>
      <p:sp>
        <p:nvSpPr>
          <p:cNvPr id="181" name="Google Shape;181;p31"/>
          <p:cNvSpPr txBox="1"/>
          <p:nvPr/>
        </p:nvSpPr>
        <p:spPr>
          <a:xfrm>
            <a:off x="468312" y="1058862"/>
            <a:ext cx="8280300" cy="3695700"/>
          </a:xfrm>
          <a:prstGeom prst="rect">
            <a:avLst/>
          </a:prstGeom>
          <a:noFill/>
          <a:ln>
            <a:noFill/>
          </a:ln>
        </p:spPr>
        <p:txBody>
          <a:bodyPr anchorCtr="0" anchor="t" bIns="45000" lIns="90000" spcFirstLastPara="1" rIns="90000" wrap="square" tIns="45000">
            <a:noAutofit/>
          </a:bodyPr>
          <a:lstStyle/>
          <a:p>
            <a:pPr indent="-285750" lvl="0" marL="28575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300"/>
              </a:spcBef>
              <a:spcAft>
                <a:spcPts val="0"/>
              </a:spcAft>
              <a:buClr>
                <a:srgbClr val="595959"/>
              </a:buClr>
              <a:buSzPts val="1600"/>
              <a:buFont typeface="Calibri"/>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300"/>
              </a:spcBef>
              <a:spcAft>
                <a:spcPts val="0"/>
              </a:spcAft>
              <a:buClr>
                <a:srgbClr val="595959"/>
              </a:buClr>
              <a:buSzPts val="1600"/>
              <a:buFont typeface="Calibri"/>
              <a:buNone/>
            </a:pPr>
            <a:r>
              <a:rPr b="0" i="0" lang="de" sz="1600" u="none" cap="none" strike="noStrike">
                <a:solidFill>
                  <a:srgbClr val="595959"/>
                </a:solidFill>
                <a:latin typeface="Calibri"/>
                <a:ea typeface="Calibri"/>
                <a:cs typeface="Calibri"/>
                <a:sym typeface="Calibri"/>
              </a:rPr>
              <a:t>RQ1: How good are LLMs at generating paraphrased program descriptions?</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300"/>
              </a:spcBef>
              <a:spcAft>
                <a:spcPts val="0"/>
              </a:spcAft>
              <a:buClr>
                <a:srgbClr val="595959"/>
              </a:buClr>
              <a:buSzPts val="1600"/>
              <a:buFont typeface="Calibri"/>
              <a:buNone/>
            </a:pPr>
            <a:r>
              <a:t/>
            </a:r>
            <a:endParaRPr b="0" i="0" sz="1400" u="none" cap="none" strike="noStrike">
              <a:solidFill>
                <a:schemeClr val="dk1"/>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300"/>
              </a:spcBef>
              <a:spcAft>
                <a:spcPts val="0"/>
              </a:spcAft>
              <a:buClr>
                <a:srgbClr val="595959"/>
              </a:buClr>
              <a:buSzPts val="1600"/>
              <a:buFont typeface="Calibri"/>
              <a:buNone/>
            </a:pPr>
            <a:r>
              <a:rPr b="0" i="0" lang="de" sz="1600" u="none" cap="none" strike="noStrike">
                <a:solidFill>
                  <a:srgbClr val="595959"/>
                </a:solidFill>
                <a:latin typeface="Calibri"/>
                <a:ea typeface="Calibri"/>
                <a:cs typeface="Calibri"/>
                <a:sym typeface="Calibri"/>
              </a:rPr>
              <a:t>RQ2: Do LLMs agree with traditional metrics of gendered language? </a:t>
            </a:r>
            <a:endParaRPr b="0" i="0" sz="1600" u="none" cap="none" strike="noStrike">
              <a:solidFill>
                <a:srgbClr val="595959"/>
              </a:solidFill>
              <a:latin typeface="Calibri"/>
              <a:ea typeface="Calibri"/>
              <a:cs typeface="Calibri"/>
              <a:sym typeface="Calibri"/>
            </a:endParaRPr>
          </a:p>
          <a:p>
            <a:pPr indent="0" lvl="0" marL="0" marR="0" rtl="0" algn="l">
              <a:lnSpc>
                <a:spcPct val="100000"/>
              </a:lnSpc>
              <a:spcBef>
                <a:spcPts val="300"/>
              </a:spcBef>
              <a:spcAft>
                <a:spcPts val="0"/>
              </a:spcAft>
              <a:buClr>
                <a:srgbClr val="595959"/>
              </a:buClr>
              <a:buSzPts val="1600"/>
              <a:buFont typeface="Calibri"/>
              <a:buNone/>
            </a:pPr>
            <a:r>
              <a:t/>
            </a:r>
            <a:endParaRPr b="0" i="0" sz="16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595959"/>
              </a:buClr>
              <a:buSzPts val="1600"/>
              <a:buFont typeface="Calibri"/>
              <a:buNone/>
            </a:pPr>
            <a:r>
              <a:rPr b="0" i="0" lang="de" sz="1600" u="none" cap="none" strike="noStrike">
                <a:solidFill>
                  <a:srgbClr val="595959"/>
                </a:solidFill>
                <a:latin typeface="Calibri"/>
                <a:ea typeface="Calibri"/>
                <a:cs typeface="Calibri"/>
                <a:sym typeface="Calibri"/>
              </a:rPr>
              <a:t>RQ3: How do LLMs „think“ about gendered language?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285750" lvl="0" marL="285750" marR="0" rtl="0" algn="l">
              <a:lnSpc>
                <a:spcPct val="100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1600"/>
              <a:buFont typeface="Arial"/>
              <a:buNone/>
            </a:pPr>
            <a:r>
              <a:t/>
            </a:r>
            <a:endParaRPr b="0" i="0" sz="1600" u="none" cap="none" strike="noStrike">
              <a:solidFill>
                <a:srgbClr val="595959"/>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2"/>
          <p:cNvSpPr txBox="1"/>
          <p:nvPr>
            <p:ph type="title"/>
          </p:nvPr>
        </p:nvSpPr>
        <p:spPr>
          <a:xfrm>
            <a:off x="4990780" y="2358998"/>
            <a:ext cx="3862668" cy="59606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SzPts val="1400"/>
              <a:buNone/>
            </a:pPr>
            <a:r>
              <a:rPr lang="de"/>
              <a:t>Methodology</a:t>
            </a:r>
            <a:endParaRPr/>
          </a:p>
        </p:txBody>
      </p:sp>
      <p:sp>
        <p:nvSpPr>
          <p:cNvPr id="187" name="Google Shape;187;p32"/>
          <p:cNvSpPr txBox="1"/>
          <p:nvPr>
            <p:ph idx="12" type="sldNum"/>
          </p:nvPr>
        </p:nvSpPr>
        <p:spPr>
          <a:xfrm>
            <a:off x="8322469" y="4894524"/>
            <a:ext cx="602933" cy="128425"/>
          </a:xfrm>
          <a:prstGeom prst="rect">
            <a:avLst/>
          </a:prstGeom>
          <a:noFill/>
          <a:ln>
            <a:noFill/>
          </a:ln>
        </p:spPr>
        <p:txBody>
          <a:bodyPr anchorCtr="0" anchor="t"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de"/>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1" name="Shape 191"/>
        <p:cNvGrpSpPr/>
        <p:nvPr/>
      </p:nvGrpSpPr>
      <p:grpSpPr>
        <a:xfrm>
          <a:off x="0" y="0"/>
          <a:ext cx="0" cy="0"/>
          <a:chOff x="0" y="0"/>
          <a:chExt cx="0" cy="0"/>
        </a:xfrm>
      </p:grpSpPr>
      <p:sp>
        <p:nvSpPr>
          <p:cNvPr id="192" name="Google Shape;192;p33"/>
          <p:cNvSpPr txBox="1"/>
          <p:nvPr>
            <p:ph idx="11" type="ftr"/>
          </p:nvPr>
        </p:nvSpPr>
        <p:spPr>
          <a:xfrm>
            <a:off x="1731962" y="4876800"/>
            <a:ext cx="6053137" cy="14446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1400"/>
              <a:buNone/>
            </a:pPr>
            <a:r>
              <a:rPr b="0" i="0" lang="de" sz="900" u="none">
                <a:solidFill>
                  <a:srgbClr val="B2B2B2"/>
                </a:solidFill>
                <a:latin typeface="Calibri"/>
                <a:ea typeface="Calibri"/>
                <a:cs typeface="Calibri"/>
                <a:sym typeface="Calibri"/>
              </a:rPr>
              <a:t>Last Name, First Name (BA/MA) - Title</a:t>
            </a:r>
            <a:endParaRPr/>
          </a:p>
        </p:txBody>
      </p:sp>
      <p:sp>
        <p:nvSpPr>
          <p:cNvPr id="193" name="Google Shape;193;p33"/>
          <p:cNvSpPr txBox="1"/>
          <p:nvPr>
            <p:ph idx="10" type="dt"/>
          </p:nvPr>
        </p:nvSpPr>
        <p:spPr>
          <a:xfrm>
            <a:off x="219075" y="4875212"/>
            <a:ext cx="1028700" cy="14605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de"/>
              <a:t>07/16/2024</a:t>
            </a:r>
            <a:endParaRPr/>
          </a:p>
        </p:txBody>
      </p:sp>
      <p:sp>
        <p:nvSpPr>
          <p:cNvPr id="194" name="Google Shape;194;p33"/>
          <p:cNvSpPr txBox="1"/>
          <p:nvPr>
            <p:ph idx="12" type="sldNum"/>
          </p:nvPr>
        </p:nvSpPr>
        <p:spPr>
          <a:xfrm>
            <a:off x="8323262" y="4894262"/>
            <a:ext cx="601662" cy="12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SzPts val="900"/>
              <a:buNone/>
            </a:pPr>
            <a:fld id="{00000000-1234-1234-1234-123412341234}" type="slidenum">
              <a:rPr b="0" i="0" lang="de" sz="900" u="none">
                <a:solidFill>
                  <a:srgbClr val="B2B2B2"/>
                </a:solidFill>
                <a:latin typeface="Calibri"/>
                <a:ea typeface="Calibri"/>
                <a:cs typeface="Calibri"/>
                <a:sym typeface="Calibri"/>
              </a:rPr>
              <a:t>‹#›</a:t>
            </a:fld>
            <a:endParaRPr/>
          </a:p>
        </p:txBody>
      </p:sp>
      <p:sp>
        <p:nvSpPr>
          <p:cNvPr id="195" name="Google Shape;195;p33"/>
          <p:cNvSpPr txBox="1"/>
          <p:nvPr/>
        </p:nvSpPr>
        <p:spPr>
          <a:xfrm>
            <a:off x="468312" y="188912"/>
            <a:ext cx="8280400" cy="430212"/>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5F9B"/>
              </a:buClr>
              <a:buSzPts val="2000"/>
              <a:buFont typeface="Calibri"/>
              <a:buNone/>
            </a:pPr>
            <a:r>
              <a:rPr b="0" i="0" lang="de" sz="2000" u="none" cap="none" strike="noStrike">
                <a:solidFill>
                  <a:srgbClr val="005F9B"/>
                </a:solidFill>
                <a:latin typeface="Calibri"/>
                <a:ea typeface="Calibri"/>
                <a:cs typeface="Calibri"/>
                <a:sym typeface="Calibri"/>
              </a:rPr>
              <a:t>Methodology: An overview</a:t>
            </a:r>
            <a:endParaRPr b="0" i="0" sz="1400" u="none" cap="none" strike="noStrike">
              <a:solidFill>
                <a:srgbClr val="000000"/>
              </a:solidFill>
              <a:latin typeface="Arial"/>
              <a:ea typeface="Arial"/>
              <a:cs typeface="Arial"/>
              <a:sym typeface="Arial"/>
            </a:endParaRPr>
          </a:p>
        </p:txBody>
      </p:sp>
      <p:sp>
        <p:nvSpPr>
          <p:cNvPr id="196" name="Google Shape;196;p33"/>
          <p:cNvSpPr txBox="1"/>
          <p:nvPr/>
        </p:nvSpPr>
        <p:spPr>
          <a:xfrm>
            <a:off x="468312" y="1058862"/>
            <a:ext cx="8280400" cy="3695700"/>
          </a:xfrm>
          <a:prstGeom prst="rect">
            <a:avLst/>
          </a:prstGeom>
          <a:noFill/>
          <a:ln>
            <a:noFill/>
          </a:ln>
        </p:spPr>
        <p:txBody>
          <a:bodyPr anchorCtr="0" anchor="t" bIns="45000" lIns="90000" spcFirstLastPara="1" rIns="90000" wrap="square" tIns="45000">
            <a:noAutofit/>
          </a:bodyPr>
          <a:lstStyle/>
          <a:p>
            <a:pPr indent="-285750" lvl="0" marL="28575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p:txBody>
      </p:sp>
      <p:sp>
        <p:nvSpPr>
          <p:cNvPr id="197" name="Google Shape;197;p33"/>
          <p:cNvSpPr txBox="1"/>
          <p:nvPr/>
        </p:nvSpPr>
        <p:spPr>
          <a:xfrm>
            <a:off x="198437" y="3082925"/>
            <a:ext cx="8280400" cy="3695700"/>
          </a:xfrm>
          <a:prstGeom prst="rect">
            <a:avLst/>
          </a:prstGeom>
          <a:noFill/>
          <a:ln>
            <a:noFill/>
          </a:ln>
        </p:spPr>
        <p:txBody>
          <a:bodyPr anchorCtr="0" anchor="t" bIns="45000" lIns="90000" spcFirstLastPara="1" rIns="90000" wrap="square" tIns="45000">
            <a:noAutofit/>
          </a:bodyPr>
          <a:lstStyle/>
          <a:p>
            <a:pPr indent="-285750" lvl="0" marL="28575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95959"/>
              </a:solidFill>
              <a:latin typeface="Calibri"/>
              <a:ea typeface="Calibri"/>
              <a:cs typeface="Calibri"/>
              <a:sym typeface="Calibri"/>
            </a:endParaRPr>
          </a:p>
          <a:p>
            <a:pPr indent="0" lvl="0" marL="0" marR="0" rtl="0" algn="l">
              <a:lnSpc>
                <a:spcPct val="93000"/>
              </a:lnSpc>
              <a:spcBef>
                <a:spcPts val="300"/>
              </a:spcBef>
              <a:spcAft>
                <a:spcPts val="0"/>
              </a:spcAft>
              <a:buClr>
                <a:srgbClr val="000000"/>
              </a:buClr>
              <a:buSzPts val="2000"/>
              <a:buFont typeface="Arial"/>
              <a:buNone/>
            </a:pPr>
            <a:r>
              <a:rPr b="0" i="0" lang="de" sz="2000" u="none" cap="none" strike="noStrike">
                <a:solidFill>
                  <a:srgbClr val="595959"/>
                </a:solidFill>
                <a:latin typeface="Calibri"/>
                <a:ea typeface="Calibri"/>
                <a:cs typeface="Calibri"/>
                <a:sym typeface="Calibri"/>
              </a:rPr>
              <a:t>																																																														</a:t>
            </a:r>
            <a:endParaRPr b="0" i="0" sz="2000" u="none" cap="none" strike="noStrike">
              <a:solidFill>
                <a:srgbClr val="595959"/>
              </a:solidFill>
              <a:latin typeface="Calibri"/>
              <a:ea typeface="Calibri"/>
              <a:cs typeface="Calibri"/>
              <a:sym typeface="Calibri"/>
            </a:endParaRPr>
          </a:p>
        </p:txBody>
      </p:sp>
      <p:pic>
        <p:nvPicPr>
          <p:cNvPr id="198" name="Google Shape;198;p33"/>
          <p:cNvPicPr preferRelativeResize="0"/>
          <p:nvPr/>
        </p:nvPicPr>
        <p:blipFill rotWithShape="1">
          <a:blip r:embed="rId4">
            <a:alphaModFix/>
          </a:blip>
          <a:srcRect b="0" l="0" r="0" t="0"/>
          <a:stretch/>
        </p:blipFill>
        <p:spPr>
          <a:xfrm>
            <a:off x="1549650" y="853976"/>
            <a:ext cx="5655249" cy="4167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I_THEME_TEMPLATE_DESIGN">
  <a:themeElements>
    <a:clrScheme name="POI_THEME_TEMPLATE_DESIGN">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OI_THEME_TEMPLATE_DESIGN">
  <a:themeElements>
    <a:clrScheme name="POI_THEME_TEMPLATE_DESIGN">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Farben Uni Göttingen">
      <a:dk1>
        <a:srgbClr val="000000"/>
      </a:dk1>
      <a:lt1>
        <a:srgbClr val="FFFFFF"/>
      </a:lt1>
      <a:dk2>
        <a:srgbClr val="005F9B"/>
      </a:dk2>
      <a:lt2>
        <a:srgbClr val="50A5D2"/>
      </a:lt2>
      <a:accent1>
        <a:srgbClr val="153268"/>
      </a:accent1>
      <a:accent2>
        <a:srgbClr val="3B3B3A"/>
      </a:accent2>
      <a:accent3>
        <a:srgbClr val="84BFEA"/>
      </a:accent3>
      <a:accent4>
        <a:srgbClr val="EAE2D8"/>
      </a:accent4>
      <a:accent5>
        <a:srgbClr val="F6F4F0"/>
      </a:accent5>
      <a:accent6>
        <a:srgbClr val="575756"/>
      </a:accent6>
      <a:hlink>
        <a:srgbClr val="0033CC"/>
      </a:hlink>
      <a:folHlink>
        <a:srgbClr val="6600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